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96" r:id="rId3"/>
    <p:sldId id="280" r:id="rId4"/>
    <p:sldId id="282" r:id="rId5"/>
    <p:sldId id="283" r:id="rId6"/>
    <p:sldId id="285" r:id="rId7"/>
    <p:sldId id="286" r:id="rId8"/>
    <p:sldId id="284" r:id="rId9"/>
    <p:sldId id="287" r:id="rId10"/>
    <p:sldId id="288" r:id="rId11"/>
    <p:sldId id="290" r:id="rId12"/>
    <p:sldId id="289" r:id="rId13"/>
    <p:sldId id="299" r:id="rId14"/>
    <p:sldId id="292" r:id="rId15"/>
    <p:sldId id="273" r:id="rId16"/>
    <p:sldId id="294" r:id="rId17"/>
    <p:sldId id="277" r:id="rId18"/>
    <p:sldId id="291" r:id="rId19"/>
    <p:sldId id="264" r:id="rId20"/>
    <p:sldId id="266" r:id="rId21"/>
    <p:sldId id="295" r:id="rId22"/>
    <p:sldId id="297" r:id="rId23"/>
    <p:sldId id="268" r:id="rId24"/>
    <p:sldId id="300" r:id="rId25"/>
    <p:sldId id="272" r:id="rId26"/>
    <p:sldId id="269" r:id="rId27"/>
    <p:sldId id="270"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0288BD60-69CA-49C7-9EC6-99D8F6C0A716}">
          <p14:sldIdLst>
            <p14:sldId id="256"/>
            <p14:sldId id="296"/>
            <p14:sldId id="280"/>
          </p14:sldIdLst>
        </p14:section>
        <p14:section name="parametrizzazione e Jacobiano" id="{18ABC1CC-6D80-43AE-B4C0-851D1D61C89D}">
          <p14:sldIdLst>
            <p14:sldId id="282"/>
            <p14:sldId id="283"/>
            <p14:sldId id="285"/>
            <p14:sldId id="286"/>
            <p14:sldId id="284"/>
            <p14:sldId id="287"/>
          </p14:sldIdLst>
        </p14:section>
        <p14:section name="definizione traiettoria" id="{4ADD18BB-E43A-4ADE-BDCF-3BEDCC5A835F}">
          <p14:sldIdLst>
            <p14:sldId id="288"/>
            <p14:sldId id="290"/>
            <p14:sldId id="289"/>
            <p14:sldId id="299"/>
            <p14:sldId id="292"/>
          </p14:sldIdLst>
        </p14:section>
        <p14:section name="CLIK" id="{38582B42-DBB3-4645-9B84-EDD5FFF14C70}">
          <p14:sldIdLst>
            <p14:sldId id="273"/>
            <p14:sldId id="294"/>
          </p14:sldIdLst>
        </p14:section>
        <p14:section name="scelta gain e gestione ridondanze" id="{3A4C3D6E-50AC-49B7-80A0-8003FA5A7E84}">
          <p14:sldIdLst>
            <p14:sldId id="277"/>
            <p14:sldId id="291"/>
          </p14:sldIdLst>
        </p14:section>
        <p14:section name="integrazione cinematica" id="{79B94A07-FD70-40C5-9866-6FA456790532}">
          <p14:sldIdLst>
            <p14:sldId id="264"/>
          </p14:sldIdLst>
        </p14:section>
        <p14:section name="errori e analisi risultati" id="{DB9EF53D-BC17-44D1-946F-A59D09D1CF46}">
          <p14:sldIdLst>
            <p14:sldId id="266"/>
            <p14:sldId id="295"/>
            <p14:sldId id="297"/>
            <p14:sldId id="268"/>
            <p14:sldId id="300"/>
          </p14:sldIdLst>
        </p14:section>
        <p14:section name="teoria" id="{CE071ECD-4DDC-4B37-AD7B-B92D47F769F3}">
          <p14:sldIdLst>
            <p14:sldId id="272"/>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8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1" autoAdjust="0"/>
    <p:restoredTop sz="81064" autoAdjust="0"/>
  </p:normalViewPr>
  <p:slideViewPr>
    <p:cSldViewPr snapToGrid="0">
      <p:cViewPr varScale="1">
        <p:scale>
          <a:sx n="92" d="100"/>
          <a:sy n="92" d="100"/>
        </p:scale>
        <p:origin x="186" y="90"/>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2F38BA06-5A8C-4A3C-B0A9-3E1DF81997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EF4A2340-5D84-4EC0-B5E5-95C61075BA5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32652-89E0-4BDB-A72F-BD3A44EF9024}" type="datetimeFigureOut">
              <a:rPr lang="it-IT" smtClean="0"/>
              <a:t>21/10/2020</a:t>
            </a:fld>
            <a:endParaRPr lang="it-IT"/>
          </a:p>
        </p:txBody>
      </p:sp>
      <p:sp>
        <p:nvSpPr>
          <p:cNvPr id="4" name="Segnaposto immagine diapositiva 3">
            <a:extLst>
              <a:ext uri="{FF2B5EF4-FFF2-40B4-BE49-F238E27FC236}">
                <a16:creationId xmlns:a16="http://schemas.microsoft.com/office/drawing/2014/main" id="{2540454B-B8A4-4A8B-AB5B-6A42CAA1AD5C}"/>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a:extLst>
              <a:ext uri="{FF2B5EF4-FFF2-40B4-BE49-F238E27FC236}">
                <a16:creationId xmlns:a16="http://schemas.microsoft.com/office/drawing/2014/main" id="{2B89F4D6-129C-44FB-B310-DE485CD396D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a:extLst>
              <a:ext uri="{FF2B5EF4-FFF2-40B4-BE49-F238E27FC236}">
                <a16:creationId xmlns:a16="http://schemas.microsoft.com/office/drawing/2014/main" id="{7D938FEC-7BFA-4769-A952-C155F554B1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a:extLst>
              <a:ext uri="{FF2B5EF4-FFF2-40B4-BE49-F238E27FC236}">
                <a16:creationId xmlns:a16="http://schemas.microsoft.com/office/drawing/2014/main" id="{F37E0CCB-A377-4D26-BADF-1D9D3088E9B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D9575-F2E5-4EA3-AAB7-DDD58199FF40}" type="slidenum">
              <a:rPr lang="it-IT" smtClean="0"/>
              <a:t>‹#›</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l’idea del lavoro, intitolato «saluto militare...», proviene dal progetto di robotica che sto svolgendo, dove analizzo i movimenti compiuti da persone colpite da ictus e li confronto con quelli eseguiti da soggetti sani. Partendo da questo set di dati, l’obiettivo che mi sono posta è stato parametrizzare gli arti e ricostruire analiticamente il movimento dell’intero braccio compiuto da un soggetto, avendo a disposizione solo i dati registrati per posa e velocità della mano.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Tra i task ho selezionato il saluto militare eseguito da una persona sana, ma è generalizzabile per qualsiasi movimento e soggetto cambiando semplicemente i dati caricati. </a:t>
            </a:r>
            <a:r>
              <a:rPr lang="it-IT" dirty="0">
                <a:solidFill>
                  <a:schemeClr val="accent6">
                    <a:lumMod val="75000"/>
                  </a:schemeClr>
                </a:solidFill>
              </a:rPr>
              <a:t>(così da avere </a:t>
            </a:r>
            <a:r>
              <a:rPr lang="it-IT" dirty="0">
                <a:solidFill>
                  <a:schemeClr val="accent2">
                    <a:lumMod val="75000"/>
                  </a:schemeClr>
                </a:solidFill>
              </a:rPr>
              <a:t>una</a:t>
            </a:r>
            <a:r>
              <a:rPr lang="it-IT" dirty="0">
                <a:solidFill>
                  <a:schemeClr val="accent6">
                    <a:lumMod val="75000"/>
                  </a:schemeClr>
                </a:solidFill>
              </a:rPr>
              <a:t> informazione utile come campione di riferimento con cui confrontare l’esecuzione fatta da pazienti in riabilitazione)</a:t>
            </a:r>
          </a:p>
        </p:txBody>
      </p:sp>
      <p:sp>
        <p:nvSpPr>
          <p:cNvPr id="4" name="Segnaposto numero diapositiva 3"/>
          <p:cNvSpPr>
            <a:spLocks noGrp="1"/>
          </p:cNvSpPr>
          <p:nvPr>
            <p:ph type="sldNum" sz="quarter" idx="5"/>
          </p:nvPr>
        </p:nvSpPr>
        <p:spPr/>
        <p:txBody>
          <a:bodyPr/>
          <a:lstStyle/>
          <a:p>
            <a:fld id="{53CD9575-F2E5-4EA3-AAB7-DDD58199FF40}" type="slidenum">
              <a:rPr lang="it-IT" smtClean="0"/>
              <a:t>1</a:t>
            </a:fld>
            <a:endParaRPr lang="it-IT"/>
          </a:p>
        </p:txBody>
      </p:sp>
    </p:spTree>
    <p:extLst>
      <p:ext uri="{BB962C8B-B14F-4D97-AF65-F5344CB8AC3E}">
        <p14:creationId xmlns:p14="http://schemas.microsoft.com/office/powerpoint/2010/main" val="331338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La </a:t>
            </a:r>
            <a:r>
              <a:rPr lang="en-US" dirty="0" err="1"/>
              <a:t>traiettoria</a:t>
            </a:r>
            <a:r>
              <a:rPr lang="en-US" dirty="0"/>
              <a:t> </a:t>
            </a:r>
            <a:r>
              <a:rPr lang="en-US" dirty="0" err="1"/>
              <a:t>della</a:t>
            </a:r>
            <a:r>
              <a:rPr lang="en-US" dirty="0"/>
              <a:t> mano desiderata è </a:t>
            </a:r>
            <a:r>
              <a:rPr lang="en-US" dirty="0" err="1"/>
              <a:t>ricavata</a:t>
            </a:r>
            <a:r>
              <a:rPr lang="en-US" dirty="0"/>
              <a:t>, come </a:t>
            </a:r>
            <a:r>
              <a:rPr lang="en-US" dirty="0" err="1"/>
              <a:t>già</a:t>
            </a:r>
            <a:r>
              <a:rPr lang="en-US" dirty="0"/>
              <a:t> </a:t>
            </a:r>
            <a:r>
              <a:rPr lang="en-US" dirty="0" err="1"/>
              <a:t>accennato</a:t>
            </a:r>
            <a:r>
              <a:rPr lang="en-US" dirty="0"/>
              <a:t>, a </a:t>
            </a:r>
            <a:r>
              <a:rPr lang="en-US" dirty="0" err="1"/>
              <a:t>partire</a:t>
            </a:r>
            <a:r>
              <a:rPr lang="en-US" dirty="0"/>
              <a:t> </a:t>
            </a:r>
            <a:r>
              <a:rPr lang="en-US" dirty="0" err="1"/>
              <a:t>dai</a:t>
            </a:r>
            <a:r>
              <a:rPr lang="en-US" dirty="0"/>
              <a:t> </a:t>
            </a:r>
            <a:r>
              <a:rPr lang="en-US" dirty="0" err="1"/>
              <a:t>dati</a:t>
            </a:r>
            <a:r>
              <a:rPr lang="en-US" dirty="0"/>
              <a:t> </a:t>
            </a:r>
            <a:r>
              <a:rPr lang="en-US" dirty="0" err="1"/>
              <a:t>reali</a:t>
            </a:r>
            <a:r>
              <a:rPr lang="en-US" dirty="0"/>
              <a:t> </a:t>
            </a:r>
            <a:r>
              <a:rPr lang="en-US" dirty="0" err="1"/>
              <a:t>sul</a:t>
            </a:r>
            <a:r>
              <a:rPr lang="en-US" dirty="0"/>
              <a:t> </a:t>
            </a:r>
            <a:r>
              <a:rPr lang="en-US" dirty="0" err="1"/>
              <a:t>movimento</a:t>
            </a:r>
            <a:r>
              <a:rPr lang="en-US" dirty="0"/>
              <a:t> </a:t>
            </a:r>
            <a:r>
              <a:rPr lang="en-US" dirty="0" err="1"/>
              <a:t>registrati</a:t>
            </a:r>
            <a:r>
              <a:rPr lang="en-US" dirty="0"/>
              <a:t> </a:t>
            </a:r>
            <a:r>
              <a:rPr lang="en-US" dirty="0" err="1"/>
              <a:t>dalla</a:t>
            </a:r>
            <a:r>
              <a:rPr lang="en-US" dirty="0"/>
              <a:t> IMU </a:t>
            </a:r>
            <a:r>
              <a:rPr lang="en-US" dirty="0" err="1"/>
              <a:t>della</a:t>
            </a:r>
            <a:r>
              <a:rPr lang="en-US" dirty="0"/>
              <a:t> sola mano. Una volta </a:t>
            </a:r>
            <a:r>
              <a:rPr lang="en-US" dirty="0" err="1"/>
              <a:t>caricati</a:t>
            </a:r>
            <a:r>
              <a:rPr lang="en-US" dirty="0"/>
              <a:t> </a:t>
            </a:r>
            <a:r>
              <a:rPr lang="en-US" dirty="0" err="1"/>
              <a:t>su</a:t>
            </a:r>
            <a:r>
              <a:rPr lang="en-US" dirty="0"/>
              <a:t> Matlab, li ho </a:t>
            </a:r>
            <a:r>
              <a:rPr lang="en-US" dirty="0" err="1"/>
              <a:t>raggruppati</a:t>
            </a:r>
            <a:r>
              <a:rPr lang="en-US" dirty="0"/>
              <a:t> in </a:t>
            </a:r>
            <a:r>
              <a:rPr lang="en-US" dirty="0" err="1"/>
              <a:t>strutture</a:t>
            </a:r>
            <a:r>
              <a:rPr lang="en-US" dirty="0"/>
              <a:t> </a:t>
            </a:r>
            <a:r>
              <a:rPr lang="en-US" dirty="0" err="1"/>
              <a:t>dati</a:t>
            </a:r>
            <a:r>
              <a:rPr lang="en-US" dirty="0"/>
              <a:t> e </a:t>
            </a:r>
            <a:r>
              <a:rPr lang="en-US" dirty="0" err="1"/>
              <a:t>importati</a:t>
            </a:r>
            <a:r>
              <a:rPr lang="en-US" dirty="0"/>
              <a:t> </a:t>
            </a:r>
            <a:r>
              <a:rPr lang="en-US" dirty="0" err="1"/>
              <a:t>su</a:t>
            </a:r>
            <a:r>
              <a:rPr lang="en-US" dirty="0"/>
              <a:t> </a:t>
            </a:r>
            <a:r>
              <a:rPr lang="en-US" dirty="0" err="1"/>
              <a:t>mathematica</a:t>
            </a:r>
            <a:r>
              <a:rPr lang="en-US" dirty="0"/>
              <a:t> come file .csv, </a:t>
            </a:r>
            <a:r>
              <a:rPr lang="en-US" dirty="0" err="1"/>
              <a:t>ottenuti</a:t>
            </a:r>
            <a:r>
              <a:rPr lang="en-US" dirty="0"/>
              <a:t> con la </a:t>
            </a:r>
            <a:r>
              <a:rPr lang="en-US" dirty="0" err="1"/>
              <a:t>funzione</a:t>
            </a:r>
            <a:r>
              <a:rPr lang="en-US" dirty="0"/>
              <a:t> "</a:t>
            </a:r>
            <a:r>
              <a:rPr lang="en-US" dirty="0" err="1"/>
              <a:t>writematrix</a:t>
            </a:r>
            <a:r>
              <a:rPr lang="en-US" dirty="0"/>
              <a:t>“. Qua ho </a:t>
            </a:r>
            <a:r>
              <a:rPr lang="en-US" dirty="0" err="1"/>
              <a:t>estratto</a:t>
            </a:r>
            <a:r>
              <a:rPr lang="en-US" dirty="0"/>
              <a:t> </a:t>
            </a:r>
            <a:r>
              <a:rPr lang="en-US" dirty="0" err="1"/>
              <a:t>posizione</a:t>
            </a:r>
            <a:r>
              <a:rPr lang="en-US" dirty="0"/>
              <a:t> e </a:t>
            </a:r>
            <a:r>
              <a:rPr lang="en-US" dirty="0" err="1"/>
              <a:t>orientazione</a:t>
            </a:r>
            <a:r>
              <a:rPr lang="en-US" dirty="0"/>
              <a:t> </a:t>
            </a:r>
            <a:r>
              <a:rPr lang="en-US" dirty="0" err="1"/>
              <a:t>delle</a:t>
            </a:r>
            <a:r>
              <a:rPr lang="en-US" dirty="0"/>
              <a:t> due </a:t>
            </a:r>
            <a:r>
              <a:rPr lang="en-US" dirty="0" err="1"/>
              <a:t>mani</a:t>
            </a:r>
            <a:r>
              <a:rPr lang="en-US" dirty="0"/>
              <a:t>, </a:t>
            </a:r>
            <a:r>
              <a:rPr lang="en-US" dirty="0" err="1"/>
              <a:t>necessarie</a:t>
            </a:r>
            <a:r>
              <a:rPr lang="en-US" dirty="0"/>
              <a:t> per </a:t>
            </a:r>
            <a:r>
              <a:rPr lang="en-US" dirty="0" err="1"/>
              <a:t>definire</a:t>
            </a:r>
            <a:r>
              <a:rPr lang="en-US" dirty="0"/>
              <a:t> la </a:t>
            </a:r>
            <a:r>
              <a:rPr lang="en-US" dirty="0" err="1"/>
              <a:t>traiettoria</a:t>
            </a:r>
            <a:r>
              <a:rPr lang="en-US" dirty="0"/>
              <a:t> desiderata, e la </a:t>
            </a:r>
            <a:r>
              <a:rPr lang="en-US" dirty="0" err="1"/>
              <a:t>loro</a:t>
            </a:r>
            <a:r>
              <a:rPr lang="en-US" dirty="0"/>
              <a:t> </a:t>
            </a:r>
            <a:r>
              <a:rPr lang="en-US" dirty="0" err="1"/>
              <a:t>velocità</a:t>
            </a:r>
            <a:r>
              <a:rPr lang="en-US" dirty="0"/>
              <a:t> </a:t>
            </a:r>
            <a:r>
              <a:rPr lang="en-US" dirty="0" err="1"/>
              <a:t>lineare</a:t>
            </a:r>
            <a:r>
              <a:rPr lang="en-US" dirty="0"/>
              <a:t> e </a:t>
            </a:r>
            <a:r>
              <a:rPr lang="en-US" dirty="0" err="1"/>
              <a:t>angolare</a:t>
            </a:r>
            <a:r>
              <a:rPr lang="en-US" dirty="0"/>
              <a:t>. </a:t>
            </a:r>
          </a:p>
          <a:p>
            <a:endParaRPr lang="en-US" dirty="0"/>
          </a:p>
          <a:p>
            <a:r>
              <a:rPr lang="en-US" dirty="0" err="1"/>
              <a:t>L’orientazione</a:t>
            </a:r>
            <a:r>
              <a:rPr lang="en-US" dirty="0"/>
              <a:t> è </a:t>
            </a:r>
            <a:r>
              <a:rPr lang="en-US" dirty="0" err="1"/>
              <a:t>fornita</a:t>
            </a:r>
            <a:r>
              <a:rPr lang="en-US" dirty="0"/>
              <a:t> fin da subito in termini di </a:t>
            </a:r>
            <a:r>
              <a:rPr lang="en-US" dirty="0" err="1"/>
              <a:t>quaternioni</a:t>
            </a:r>
            <a:r>
              <a:rPr lang="en-US" dirty="0"/>
              <a:t> </a:t>
            </a:r>
            <a:r>
              <a:rPr lang="en-US" dirty="0" err="1"/>
              <a:t>unitari</a:t>
            </a:r>
            <a:r>
              <a:rPr lang="en-US" dirty="0"/>
              <a:t> e </a:t>
            </a:r>
            <a:r>
              <a:rPr lang="en-US" dirty="0" err="1"/>
              <a:t>viene</a:t>
            </a:r>
            <a:r>
              <a:rPr lang="en-US" dirty="0"/>
              <a:t> </a:t>
            </a:r>
            <a:r>
              <a:rPr lang="en-US" dirty="0" err="1"/>
              <a:t>mantenuta</a:t>
            </a:r>
            <a:r>
              <a:rPr lang="en-US" dirty="0"/>
              <a:t> tale.</a:t>
            </a:r>
          </a:p>
          <a:p>
            <a:endParaRPr lang="it-IT" dirty="0"/>
          </a:p>
        </p:txBody>
      </p:sp>
      <p:sp>
        <p:nvSpPr>
          <p:cNvPr id="4" name="Segnaposto numero diapositiva 3"/>
          <p:cNvSpPr>
            <a:spLocks noGrp="1"/>
          </p:cNvSpPr>
          <p:nvPr>
            <p:ph type="sldNum" sz="quarter" idx="5"/>
          </p:nvPr>
        </p:nvSpPr>
        <p:spPr/>
        <p:txBody>
          <a:bodyPr/>
          <a:lstStyle/>
          <a:p>
            <a:fld id="{53CD9575-F2E5-4EA3-AAB7-DDD58199FF40}" type="slidenum">
              <a:rPr lang="it-IT" smtClean="0"/>
              <a:t>10</a:t>
            </a:fld>
            <a:endParaRPr lang="it-IT"/>
          </a:p>
        </p:txBody>
      </p:sp>
    </p:spTree>
    <p:extLst>
      <p:ext uri="{BB962C8B-B14F-4D97-AF65-F5344CB8AC3E}">
        <p14:creationId xmlns:p14="http://schemas.microsoft.com/office/powerpoint/2010/main" val="34102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Ho </a:t>
            </a:r>
            <a:r>
              <a:rPr lang="en-US" dirty="0" err="1"/>
              <a:t>seguito</a:t>
            </a:r>
            <a:r>
              <a:rPr lang="en-US" dirty="0"/>
              <a:t> la </a:t>
            </a:r>
            <a:r>
              <a:rPr lang="en-US" dirty="0" err="1"/>
              <a:t>stessa</a:t>
            </a:r>
            <a:r>
              <a:rPr lang="en-US" dirty="0"/>
              <a:t> </a:t>
            </a:r>
            <a:r>
              <a:rPr lang="en-US" dirty="0" err="1"/>
              <a:t>procedura</a:t>
            </a:r>
            <a:r>
              <a:rPr lang="en-US" dirty="0"/>
              <a:t> per </a:t>
            </a:r>
            <a:r>
              <a:rPr lang="en-US" dirty="0" err="1"/>
              <a:t>i</a:t>
            </a:r>
            <a:r>
              <a:rPr lang="en-US" dirty="0"/>
              <a:t> </a:t>
            </a:r>
            <a:r>
              <a:rPr lang="en-US" dirty="0" err="1"/>
              <a:t>parametri</a:t>
            </a:r>
            <a:r>
              <a:rPr lang="en-US" dirty="0"/>
              <a:t> </a:t>
            </a:r>
            <a:r>
              <a:rPr lang="en-US" dirty="0" err="1"/>
              <a:t>delle</a:t>
            </a:r>
            <a:r>
              <a:rPr lang="en-US" dirty="0"/>
              <a:t> </a:t>
            </a:r>
            <a:r>
              <a:rPr lang="en-US" dirty="0" err="1"/>
              <a:t>braccia</a:t>
            </a:r>
            <a:r>
              <a:rPr lang="en-US" dirty="0"/>
              <a:t>. Per </a:t>
            </a:r>
            <a:r>
              <a:rPr lang="en-US" dirty="0" err="1"/>
              <a:t>ricavarli</a:t>
            </a:r>
            <a:r>
              <a:rPr lang="en-US" dirty="0"/>
              <a:t>, in </a:t>
            </a:r>
            <a:r>
              <a:rPr lang="en-US" dirty="0" err="1"/>
              <a:t>questo</a:t>
            </a:r>
            <a:r>
              <a:rPr lang="en-US" dirty="0"/>
              <a:t> </a:t>
            </a:r>
            <a:r>
              <a:rPr lang="en-US" dirty="0" err="1"/>
              <a:t>caso</a:t>
            </a:r>
            <a:r>
              <a:rPr lang="en-US" dirty="0"/>
              <a:t> ho </a:t>
            </a:r>
            <a:r>
              <a:rPr lang="en-US" dirty="0" err="1"/>
              <a:t>usato</a:t>
            </a:r>
            <a:r>
              <a:rPr lang="en-US" dirty="0"/>
              <a:t> le </a:t>
            </a:r>
            <a:r>
              <a:rPr lang="en-US" dirty="0" err="1"/>
              <a:t>informazioni</a:t>
            </a:r>
            <a:r>
              <a:rPr lang="en-US" dirty="0"/>
              <a:t> date </a:t>
            </a:r>
            <a:r>
              <a:rPr lang="en-US" dirty="0" err="1"/>
              <a:t>dalle</a:t>
            </a:r>
            <a:r>
              <a:rPr lang="en-US" dirty="0"/>
              <a:t> IMU </a:t>
            </a:r>
            <a:r>
              <a:rPr lang="en-US" dirty="0" err="1"/>
              <a:t>sull’intero</a:t>
            </a:r>
            <a:r>
              <a:rPr lang="en-US" dirty="0"/>
              <a:t> braccio, </a:t>
            </a:r>
            <a:r>
              <a:rPr lang="en-US" dirty="0" err="1"/>
              <a:t>calcolando</a:t>
            </a:r>
            <a:r>
              <a:rPr lang="en-US" dirty="0"/>
              <a:t> </a:t>
            </a:r>
            <a:r>
              <a:rPr lang="en-US" dirty="0" err="1"/>
              <a:t>su</a:t>
            </a:r>
            <a:r>
              <a:rPr lang="en-US" dirty="0"/>
              <a:t> Matlab la media </a:t>
            </a:r>
            <a:r>
              <a:rPr lang="en-US" dirty="0" err="1"/>
              <a:t>delle</a:t>
            </a:r>
            <a:r>
              <a:rPr lang="en-US" dirty="0"/>
              <a:t> </a:t>
            </a:r>
            <a:r>
              <a:rPr lang="en-US" dirty="0" err="1"/>
              <a:t>distanze</a:t>
            </a:r>
            <a:r>
              <a:rPr lang="en-US" dirty="0"/>
              <a:t> </a:t>
            </a:r>
            <a:r>
              <a:rPr lang="en-US" dirty="0" err="1"/>
              <a:t>tra</a:t>
            </a:r>
            <a:r>
              <a:rPr lang="en-US" dirty="0"/>
              <a:t> </a:t>
            </a:r>
            <a:r>
              <a:rPr lang="en-US" dirty="0" err="1"/>
              <a:t>i</a:t>
            </a:r>
            <a:r>
              <a:rPr lang="en-US" dirty="0"/>
              <a:t> </a:t>
            </a:r>
            <a:r>
              <a:rPr lang="en-US" dirty="0" err="1"/>
              <a:t>giunti</a:t>
            </a:r>
            <a:r>
              <a:rPr lang="en-US" dirty="0"/>
              <a:t> </a:t>
            </a:r>
            <a:r>
              <a:rPr lang="en-US" dirty="0" err="1"/>
              <a:t>durante</a:t>
            </a:r>
            <a:r>
              <a:rPr lang="en-US" dirty="0"/>
              <a:t> il task. </a:t>
            </a:r>
            <a:r>
              <a:rPr lang="en-US" dirty="0" err="1"/>
              <a:t>Questi</a:t>
            </a:r>
            <a:r>
              <a:rPr lang="en-US" dirty="0"/>
              <a:t> </a:t>
            </a:r>
            <a:r>
              <a:rPr lang="en-US" dirty="0" err="1"/>
              <a:t>sono</a:t>
            </a:r>
            <a:r>
              <a:rPr lang="en-US" dirty="0"/>
              <a:t> </a:t>
            </a:r>
            <a:r>
              <a:rPr lang="en-US" dirty="0" err="1"/>
              <a:t>i</a:t>
            </a:r>
            <a:r>
              <a:rPr lang="en-US" dirty="0"/>
              <a:t> </a:t>
            </a:r>
            <a:r>
              <a:rPr lang="en-US" dirty="0" err="1"/>
              <a:t>valori</a:t>
            </a:r>
            <a:r>
              <a:rPr lang="en-US" dirty="0"/>
              <a:t> </a:t>
            </a:r>
            <a:r>
              <a:rPr lang="en-US" dirty="0" err="1"/>
              <a:t>delle</a:t>
            </a:r>
            <a:r>
              <a:rPr lang="en-US" dirty="0"/>
              <a:t> </a:t>
            </a:r>
            <a:r>
              <a:rPr lang="en-US" dirty="0" err="1"/>
              <a:t>lunghezze</a:t>
            </a:r>
            <a:r>
              <a:rPr lang="en-US" dirty="0"/>
              <a:t> </a:t>
            </a:r>
            <a:r>
              <a:rPr lang="en-US" dirty="0" err="1"/>
              <a:t>assegnate</a:t>
            </a:r>
            <a:r>
              <a:rPr lang="en-US" dirty="0"/>
              <a:t> ai </a:t>
            </a:r>
            <a:r>
              <a:rPr lang="en-US" dirty="0" err="1"/>
              <a:t>segmenti</a:t>
            </a:r>
            <a:r>
              <a:rPr lang="en-US" dirty="0"/>
              <a:t> </a:t>
            </a:r>
            <a:r>
              <a:rPr lang="en-US" dirty="0" err="1"/>
              <a:t>degli</a:t>
            </a:r>
            <a:r>
              <a:rPr lang="en-US" dirty="0"/>
              <a:t> arti. </a:t>
            </a:r>
          </a:p>
          <a:p>
            <a:r>
              <a:rPr lang="en-US" dirty="0"/>
              <a:t>Come prima, </a:t>
            </a:r>
            <a:r>
              <a:rPr lang="en-US" dirty="0" err="1"/>
              <a:t>questi</a:t>
            </a:r>
            <a:r>
              <a:rPr lang="en-US" dirty="0"/>
              <a:t> </a:t>
            </a:r>
            <a:r>
              <a:rPr lang="en-US" dirty="0" err="1"/>
              <a:t>valori</a:t>
            </a:r>
            <a:r>
              <a:rPr lang="en-US" dirty="0"/>
              <a:t> </a:t>
            </a:r>
            <a:r>
              <a:rPr lang="en-US" dirty="0" err="1"/>
              <a:t>vanno</a:t>
            </a:r>
            <a:r>
              <a:rPr lang="en-US" dirty="0"/>
              <a:t> </a:t>
            </a:r>
            <a:r>
              <a:rPr lang="en-US" dirty="0" err="1"/>
              <a:t>caricati</a:t>
            </a:r>
            <a:r>
              <a:rPr lang="en-US" dirty="0"/>
              <a:t> </a:t>
            </a:r>
            <a:r>
              <a:rPr lang="en-US" dirty="0" err="1"/>
              <a:t>sul</a:t>
            </a:r>
            <a:r>
              <a:rPr lang="en-US" dirty="0"/>
              <a:t> </a:t>
            </a:r>
            <a:r>
              <a:rPr lang="en-US" dirty="0" err="1"/>
              <a:t>foglio</a:t>
            </a:r>
            <a:r>
              <a:rPr lang="en-US" dirty="0"/>
              <a:t> di Mathematica come file .csv ed </a:t>
            </a:r>
            <a:r>
              <a:rPr lang="en-US" dirty="0" err="1"/>
              <a:t>estratti</a:t>
            </a:r>
            <a:r>
              <a:rPr lang="en-US" dirty="0"/>
              <a:t> poi </a:t>
            </a:r>
            <a:r>
              <a:rPr lang="en-US" dirty="0" err="1"/>
              <a:t>nelle</a:t>
            </a:r>
            <a:r>
              <a:rPr lang="en-US" dirty="0"/>
              <a:t> </a:t>
            </a:r>
            <a:r>
              <a:rPr lang="en-US" dirty="0" err="1"/>
              <a:t>variabili</a:t>
            </a:r>
            <a:r>
              <a:rPr lang="en-US" dirty="0"/>
              <a:t> </a:t>
            </a:r>
            <a:r>
              <a:rPr lang="en-US" dirty="0" err="1"/>
              <a:t>usate</a:t>
            </a:r>
            <a:r>
              <a:rPr lang="en-US" dirty="0"/>
              <a:t> </a:t>
            </a:r>
            <a:r>
              <a:rPr lang="en-US" dirty="0" err="1"/>
              <a:t>nella</a:t>
            </a:r>
            <a:r>
              <a:rPr lang="en-US" dirty="0"/>
              <a:t> </a:t>
            </a:r>
            <a:r>
              <a:rPr lang="en-US" dirty="0" err="1"/>
              <a:t>parametrizzazione</a:t>
            </a:r>
            <a:r>
              <a:rPr lang="en-US" dirty="0"/>
              <a:t>.</a:t>
            </a:r>
          </a:p>
          <a:p>
            <a:endParaRPr lang="en-US" dirty="0"/>
          </a:p>
        </p:txBody>
      </p:sp>
      <p:sp>
        <p:nvSpPr>
          <p:cNvPr id="4" name="Segnaposto numero diapositiva 3"/>
          <p:cNvSpPr>
            <a:spLocks noGrp="1"/>
          </p:cNvSpPr>
          <p:nvPr>
            <p:ph type="sldNum" sz="quarter" idx="5"/>
          </p:nvPr>
        </p:nvSpPr>
        <p:spPr/>
        <p:txBody>
          <a:bodyPr/>
          <a:lstStyle/>
          <a:p>
            <a:fld id="{53CD9575-F2E5-4EA3-AAB7-DDD58199FF40}" type="slidenum">
              <a:rPr lang="it-IT" smtClean="0"/>
              <a:t>11</a:t>
            </a:fld>
            <a:endParaRPr lang="it-IT"/>
          </a:p>
        </p:txBody>
      </p:sp>
    </p:spTree>
    <p:extLst>
      <p:ext uri="{BB962C8B-B14F-4D97-AF65-F5344CB8AC3E}">
        <p14:creationId xmlns:p14="http://schemas.microsoft.com/office/powerpoint/2010/main" val="252078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Ora </a:t>
            </a:r>
            <a:r>
              <a:rPr lang="en-US" dirty="0" err="1"/>
              <a:t>si</a:t>
            </a:r>
            <a:r>
              <a:rPr lang="en-US" dirty="0"/>
              <a:t> </a:t>
            </a:r>
            <a:r>
              <a:rPr lang="en-US" dirty="0" err="1"/>
              <a:t>può</a:t>
            </a:r>
            <a:r>
              <a:rPr lang="en-US" dirty="0"/>
              <a:t> </a:t>
            </a:r>
            <a:r>
              <a:rPr lang="en-US" dirty="0" err="1"/>
              <a:t>passare</a:t>
            </a:r>
            <a:r>
              <a:rPr lang="en-US" dirty="0"/>
              <a:t> </a:t>
            </a:r>
            <a:r>
              <a:rPr lang="en-US" dirty="0" err="1"/>
              <a:t>alla</a:t>
            </a:r>
            <a:r>
              <a:rPr lang="en-US" dirty="0"/>
              <a:t> </a:t>
            </a:r>
            <a:r>
              <a:rPr lang="en-US" dirty="0" err="1"/>
              <a:t>costruzione</a:t>
            </a:r>
            <a:r>
              <a:rPr lang="en-US" dirty="0"/>
              <a:t> </a:t>
            </a:r>
            <a:r>
              <a:rPr lang="en-US" dirty="0" err="1"/>
              <a:t>della</a:t>
            </a:r>
            <a:r>
              <a:rPr lang="en-US" dirty="0"/>
              <a:t> </a:t>
            </a:r>
            <a:r>
              <a:rPr lang="en-US" dirty="0" err="1"/>
              <a:t>traiettoria</a:t>
            </a:r>
            <a:r>
              <a:rPr lang="en-US" dirty="0"/>
              <a:t> vera e propria. Dato </a:t>
            </a:r>
            <a:r>
              <a:rPr lang="en-US" dirty="0" err="1"/>
              <a:t>che</a:t>
            </a:r>
            <a:r>
              <a:rPr lang="en-US" dirty="0"/>
              <a:t> </a:t>
            </a:r>
            <a:r>
              <a:rPr lang="en-US" dirty="0" err="1"/>
              <a:t>dai</a:t>
            </a:r>
            <a:r>
              <a:rPr lang="en-US" dirty="0"/>
              <a:t> </a:t>
            </a:r>
            <a:r>
              <a:rPr lang="en-US" dirty="0" err="1"/>
              <a:t>sensori</a:t>
            </a:r>
            <a:r>
              <a:rPr lang="en-US" dirty="0"/>
              <a:t> ci </a:t>
            </a:r>
            <a:r>
              <a:rPr lang="en-US" dirty="0" err="1"/>
              <a:t>arrivano</a:t>
            </a:r>
            <a:r>
              <a:rPr lang="en-US" dirty="0"/>
              <a:t> </a:t>
            </a:r>
            <a:r>
              <a:rPr lang="en-US" dirty="0" err="1"/>
              <a:t>dati</a:t>
            </a:r>
            <a:r>
              <a:rPr lang="en-US" dirty="0"/>
              <a:t> in tempo </a:t>
            </a:r>
            <a:r>
              <a:rPr lang="en-US" dirty="0" err="1"/>
              <a:t>discreto</a:t>
            </a:r>
            <a:r>
              <a:rPr lang="en-US" dirty="0"/>
              <a:t>, (60 sample al secondo) ma è </a:t>
            </a:r>
            <a:r>
              <a:rPr lang="en-US" dirty="0" err="1"/>
              <a:t>necessaria</a:t>
            </a:r>
            <a:r>
              <a:rPr lang="en-US" dirty="0"/>
              <a:t> una </a:t>
            </a:r>
            <a:r>
              <a:rPr lang="en-US" dirty="0" err="1"/>
              <a:t>traiettoria</a:t>
            </a:r>
            <a:r>
              <a:rPr lang="en-US" dirty="0"/>
              <a:t> </a:t>
            </a:r>
            <a:r>
              <a:rPr lang="en-US" dirty="0" err="1"/>
              <a:t>definita</a:t>
            </a:r>
            <a:r>
              <a:rPr lang="en-US" dirty="0"/>
              <a:t> in tempo continuo </a:t>
            </a:r>
            <a:r>
              <a:rPr lang="en-US" dirty="0" err="1"/>
              <a:t>nell’algoritmo</a:t>
            </a:r>
            <a:r>
              <a:rPr lang="en-US" dirty="0"/>
              <a:t> di </a:t>
            </a:r>
            <a:r>
              <a:rPr lang="en-US" dirty="0" err="1"/>
              <a:t>cinematica</a:t>
            </a:r>
            <a:r>
              <a:rPr lang="en-US" dirty="0"/>
              <a:t> </a:t>
            </a:r>
            <a:r>
              <a:rPr lang="en-US" dirty="0" err="1"/>
              <a:t>inversa</a:t>
            </a:r>
            <a:r>
              <a:rPr lang="en-US" dirty="0"/>
              <a:t>, come prima </a:t>
            </a:r>
            <a:r>
              <a:rPr lang="en-US" dirty="0" err="1"/>
              <a:t>cosa</a:t>
            </a:r>
            <a:r>
              <a:rPr lang="en-US" dirty="0"/>
              <a:t> ho </a:t>
            </a:r>
            <a:r>
              <a:rPr lang="en-US" dirty="0" err="1"/>
              <a:t>dovuto</a:t>
            </a:r>
            <a:r>
              <a:rPr lang="en-US" dirty="0"/>
              <a:t> </a:t>
            </a:r>
            <a:r>
              <a:rPr lang="en-US" dirty="0" err="1"/>
              <a:t>interpolare</a:t>
            </a:r>
            <a:r>
              <a:rPr lang="en-US" dirty="0"/>
              <a:t> </a:t>
            </a:r>
            <a:r>
              <a:rPr lang="en-US" dirty="0" err="1"/>
              <a:t>i</a:t>
            </a:r>
            <a:r>
              <a:rPr lang="en-US" dirty="0"/>
              <a:t> </a:t>
            </a:r>
            <a:r>
              <a:rPr lang="en-US" dirty="0" err="1"/>
              <a:t>campioni</a:t>
            </a:r>
            <a:r>
              <a:rPr lang="en-US" dirty="0"/>
              <a:t>.</a:t>
            </a:r>
          </a:p>
          <a:p>
            <a:r>
              <a:rPr lang="en-US" dirty="0"/>
              <a:t>Per la </a:t>
            </a:r>
            <a:r>
              <a:rPr lang="en-US" dirty="0" err="1"/>
              <a:t>parte</a:t>
            </a:r>
            <a:r>
              <a:rPr lang="en-US" dirty="0"/>
              <a:t> di </a:t>
            </a:r>
            <a:r>
              <a:rPr lang="en-US" dirty="0" err="1"/>
              <a:t>Orientazione</a:t>
            </a:r>
            <a:r>
              <a:rPr lang="en-US" dirty="0"/>
              <a:t>, dove </a:t>
            </a:r>
            <a:r>
              <a:rPr lang="en-US" dirty="0" err="1"/>
              <a:t>l’informazione</a:t>
            </a:r>
            <a:r>
              <a:rPr lang="en-US" dirty="0"/>
              <a:t> è in termini di</a:t>
            </a:r>
            <a:r>
              <a:rPr lang="it-IT" dirty="0"/>
              <a:t> quaternioni unitari, ho usato la SLERP - scelta perché dà una interpolazione naturale tra pose (orientazioni).</a:t>
            </a:r>
          </a:p>
          <a:p>
            <a:r>
              <a:rPr lang="it-IT" dirty="0"/>
              <a:t>Per la parte di Posizione, così come per le velocità, ho usato l’interpolazione lineare.</a:t>
            </a:r>
          </a:p>
          <a:p>
            <a:endParaRPr lang="it-IT" dirty="0"/>
          </a:p>
          <a:p>
            <a:r>
              <a:rPr lang="it-IT" dirty="0"/>
              <a:t>Una volta ottenuto l’andamento interpolato nel tempo della posizione e dell’orientazione dell’</a:t>
            </a:r>
            <a:r>
              <a:rPr lang="it-IT" dirty="0" err="1"/>
              <a:t>ee</a:t>
            </a:r>
            <a:r>
              <a:rPr lang="it-IT" dirty="0"/>
              <a:t>, li ho composti sottoforma di rototraslazione omogenea, ottenendo la traiettoria desiderata nel tempo.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Si vede che per la parte di orientazione è stata  prima necessaria una rotazione, che deriva dalla necessità di esprimere l’orientazione nella traiettoria desiderata rispetto alla stessa terna usata nella parametrizzazione per poterle confrontare.</a:t>
            </a:r>
          </a:p>
          <a:p>
            <a:endParaRPr lang="it-IT" dirty="0"/>
          </a:p>
        </p:txBody>
      </p:sp>
      <p:sp>
        <p:nvSpPr>
          <p:cNvPr id="4" name="Segnaposto numero diapositiva 3"/>
          <p:cNvSpPr>
            <a:spLocks noGrp="1"/>
          </p:cNvSpPr>
          <p:nvPr>
            <p:ph type="sldNum" sz="quarter" idx="5"/>
          </p:nvPr>
        </p:nvSpPr>
        <p:spPr/>
        <p:txBody>
          <a:bodyPr/>
          <a:lstStyle/>
          <a:p>
            <a:fld id="{53CD9575-F2E5-4EA3-AAB7-DDD58199FF40}" type="slidenum">
              <a:rPr lang="it-IT" smtClean="0"/>
              <a:t>12</a:t>
            </a:fld>
            <a:endParaRPr lang="it-IT"/>
          </a:p>
        </p:txBody>
      </p:sp>
    </p:spTree>
    <p:extLst>
      <p:ext uri="{BB962C8B-B14F-4D97-AF65-F5344CB8AC3E}">
        <p14:creationId xmlns:p14="http://schemas.microsoft.com/office/powerpoint/2010/main" val="3918502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it-IT" dirty="0"/>
              <a:t>In quest’ottica, ponendo le due immagini a confronto, vediamo che </a:t>
            </a:r>
            <a:r>
              <a:rPr lang="it-IT" baseline="0" dirty="0"/>
              <a:t>la convenzione usata nelle misure differisce dalla nostra parametrizzazione in due punti:</a:t>
            </a:r>
          </a:p>
          <a:p>
            <a:pPr marL="228600" marR="0" lvl="0" indent="-228600" algn="l" defTabSz="914400" rtl="0" eaLnBrk="1" fontAlgn="base" latinLnBrk="0" hangingPunct="1">
              <a:lnSpc>
                <a:spcPct val="100000"/>
              </a:lnSpc>
              <a:spcBef>
                <a:spcPts val="0"/>
              </a:spcBef>
              <a:spcAft>
                <a:spcPts val="0"/>
              </a:spcAft>
              <a:buClrTx/>
              <a:buSzTx/>
              <a:buFontTx/>
              <a:buAutoNum type="arabicParenR"/>
              <a:tabLst/>
              <a:defRPr/>
            </a:pPr>
            <a:r>
              <a:rPr lang="it-IT" baseline="0" dirty="0"/>
              <a:t>Come prima cosa, è diversa la postura iniziale considerata</a:t>
            </a:r>
          </a:p>
          <a:p>
            <a:pPr marL="228600" marR="0" lvl="0" indent="-228600" algn="l" defTabSz="914400" rtl="0" eaLnBrk="1" fontAlgn="base" latinLnBrk="0" hangingPunct="1">
              <a:lnSpc>
                <a:spcPct val="100000"/>
              </a:lnSpc>
              <a:spcBef>
                <a:spcPts val="0"/>
              </a:spcBef>
              <a:spcAft>
                <a:spcPts val="0"/>
              </a:spcAft>
              <a:buClrTx/>
              <a:buSzTx/>
              <a:buFontTx/>
              <a:buAutoNum type="arabicParenR"/>
              <a:tabLst/>
              <a:defRPr/>
            </a:pPr>
            <a:r>
              <a:rPr lang="it-IT" baseline="0" dirty="0"/>
              <a:t>Oltre a ciò, cambia la terna locale sulla mano, quindi la rotazione è espressa rispetto ad assi diversi (tutti in verità)</a:t>
            </a:r>
          </a:p>
          <a:p>
            <a:pPr marL="0" marR="0" lvl="0" indent="0" algn="l" defTabSz="914400" rtl="0" eaLnBrk="1" fontAlgn="base" latinLnBrk="0" hangingPunct="1">
              <a:lnSpc>
                <a:spcPct val="100000"/>
              </a:lnSpc>
              <a:spcBef>
                <a:spcPts val="0"/>
              </a:spcBef>
              <a:spcAft>
                <a:spcPts val="0"/>
              </a:spcAft>
              <a:buClrTx/>
              <a:buSzTx/>
              <a:buFontTx/>
              <a:buNone/>
              <a:tabLst/>
              <a:defRPr/>
            </a:pPr>
            <a:endParaRPr lang="it-IT" i="1" dirty="0">
              <a:latin typeface="Cambria Math" panose="020405030504060302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it-IT" i="1" dirty="0">
                <a:latin typeface="Cambria Math" panose="02040503050406030204" pitchFamily="18" charset="0"/>
              </a:rPr>
              <a:t>Le orientazioni, per poter essere confrontate, devono essere espresse rispetto alla stessa terna e la</a:t>
            </a:r>
            <a:r>
              <a:rPr lang="it-IT" dirty="0"/>
              <a:t> rotazione evidenziata è proprio quella necessaria ad esprimere l’orientazione misurata dell’end </a:t>
            </a:r>
            <a:r>
              <a:rPr lang="it-IT" dirty="0" err="1"/>
              <a:t>effector</a:t>
            </a:r>
            <a:r>
              <a:rPr lang="it-IT" dirty="0"/>
              <a:t> rispetto alla nostra parametrizzazione.</a:t>
            </a:r>
          </a:p>
          <a:p>
            <a:pPr fontAlgn="base"/>
            <a:r>
              <a:rPr lang="it-IT" dirty="0"/>
              <a:t>_________________________________________________________________________________</a:t>
            </a:r>
          </a:p>
          <a:p>
            <a:pPr fontAlgn="base"/>
            <a:r>
              <a:rPr lang="it-IT" dirty="0"/>
              <a:t>1) riportando il sdr locale «</a:t>
            </a:r>
            <a:r>
              <a:rPr lang="it-IT" dirty="0" err="1"/>
              <a:t>xsens</a:t>
            </a:r>
            <a:r>
              <a:rPr lang="it-IT" dirty="0"/>
              <a:t>» della mano come sarebbe se il braccio fosse messo nella nostra posa e non nella t pose</a:t>
            </a:r>
            <a:r>
              <a:rPr lang="en-US" dirty="0"/>
              <a:t>​</a:t>
            </a:r>
          </a:p>
          <a:p>
            <a:pPr fontAlgn="base"/>
            <a:r>
              <a:rPr lang="it-IT" dirty="0"/>
              <a:t>2) si scrivono le rotazioni necessarie affinché tale sdr del sensore venga riportato a coincidere col nostro di riferimento sulla mano (derivante da DH)</a:t>
            </a:r>
            <a:r>
              <a:rPr lang="en-US" dirty="0"/>
              <a:t>​</a:t>
            </a:r>
          </a:p>
          <a:p>
            <a:pPr fontAlgn="base"/>
            <a:r>
              <a:rPr lang="it-IT" dirty="0"/>
              <a:t>_________________________________________________________________________________</a:t>
            </a:r>
          </a:p>
          <a:p>
            <a:pPr fontAlgn="base"/>
            <a:r>
              <a:rPr lang="it-IT" dirty="0"/>
              <a:t>nei dati i quaternioni sono espressi rispetto a frame locali tutti orientati allo stesso modo (coincidenti con {S0},</a:t>
            </a:r>
            <a:r>
              <a:rPr lang="it-IT" baseline="0" dirty="0"/>
              <a:t> mentre noi lavoriamo in {</a:t>
            </a:r>
            <a:r>
              <a:rPr lang="it-IT" baseline="0" dirty="0" err="1"/>
              <a:t>Sg</a:t>
            </a:r>
            <a:r>
              <a:rPr lang="it-IT" baseline="0" dirty="0"/>
              <a:t>})</a:t>
            </a:r>
          </a:p>
          <a:p>
            <a:pPr marL="0" marR="0" lvl="0" indent="0" algn="l" defTabSz="914400" rtl="0" eaLnBrk="1" fontAlgn="base" latinLnBrk="0" hangingPunct="1">
              <a:lnSpc>
                <a:spcPct val="100000"/>
              </a:lnSpc>
              <a:spcBef>
                <a:spcPts val="0"/>
              </a:spcBef>
              <a:spcAft>
                <a:spcPts val="0"/>
              </a:spcAft>
              <a:buClrTx/>
              <a:buSzTx/>
              <a:buFontTx/>
              <a:buNone/>
              <a:tabLst/>
              <a:defRPr/>
            </a:pPr>
            <a:r>
              <a:rPr lang="it-IT" dirty="0"/>
              <a:t>_________________________________________________________________________________</a:t>
            </a:r>
          </a:p>
          <a:p>
            <a:pPr marL="0" marR="0" lvl="0" indent="0" algn="l" defTabSz="914400" rtl="0" eaLnBrk="1" fontAlgn="base" latinLnBrk="0" hangingPunct="1">
              <a:lnSpc>
                <a:spcPct val="100000"/>
              </a:lnSpc>
              <a:spcBef>
                <a:spcPts val="0"/>
              </a:spcBef>
              <a:spcAft>
                <a:spcPts val="0"/>
              </a:spcAft>
              <a:buClrTx/>
              <a:buSzTx/>
              <a:buFontTx/>
              <a:buNone/>
              <a:tabLst/>
              <a:defRPr/>
            </a:pPr>
            <a:r>
              <a:rPr lang="it-IT" sz="1200" b="0" i="1" u="none" strike="noStrike" kern="1200" dirty="0">
                <a:solidFill>
                  <a:schemeClr val="tx1"/>
                </a:solidFill>
                <a:effectLst/>
                <a:latin typeface="+mn-lt"/>
                <a:ea typeface="+mn-ea"/>
                <a:cs typeface="+mn-cs"/>
              </a:rPr>
              <a:t>Da notare che il problema si presenta per le orientazioni e non per le posizioni, in quanto la posizione del centro (vista come composizione in assi correnti rispetto al giunto precedente (?????)) non risente della diversa posa di partenza o orientazione locale del frame stesso</a:t>
            </a:r>
            <a:endParaRPr lang="it-IT" sz="1200" b="0" i="0" kern="1200" dirty="0">
              <a:solidFill>
                <a:schemeClr val="tx1"/>
              </a:solidFill>
              <a:effectLst/>
              <a:latin typeface="+mn-lt"/>
              <a:ea typeface="+mn-ea"/>
              <a:cs typeface="+mn-cs"/>
            </a:endParaRPr>
          </a:p>
          <a:p>
            <a:pPr fontAlgn="base"/>
            <a:endParaRPr lang="en-US" dirty="0"/>
          </a:p>
          <a:p>
            <a:endParaRPr lang="it-IT" dirty="0"/>
          </a:p>
        </p:txBody>
      </p:sp>
      <p:sp>
        <p:nvSpPr>
          <p:cNvPr id="4" name="Segnaposto numero diapositiva 3"/>
          <p:cNvSpPr>
            <a:spLocks noGrp="1"/>
          </p:cNvSpPr>
          <p:nvPr>
            <p:ph type="sldNum" sz="quarter" idx="5"/>
          </p:nvPr>
        </p:nvSpPr>
        <p:spPr/>
        <p:txBody>
          <a:bodyPr/>
          <a:lstStyle/>
          <a:p>
            <a:fld id="{53CD9575-F2E5-4EA3-AAB7-DDD58199FF40}" type="slidenum">
              <a:rPr lang="it-IT" smtClean="0"/>
              <a:t>13</a:t>
            </a:fld>
            <a:endParaRPr lang="it-IT"/>
          </a:p>
        </p:txBody>
      </p:sp>
    </p:spTree>
    <p:extLst>
      <p:ext uri="{BB962C8B-B14F-4D97-AF65-F5344CB8AC3E}">
        <p14:creationId xmlns:p14="http://schemas.microsoft.com/office/powerpoint/2010/main" val="124233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Dopo tutte queste operazioni, si ottiene la seguente traiettoria desiderata per le due braccia.</a:t>
            </a:r>
          </a:p>
        </p:txBody>
      </p:sp>
      <p:sp>
        <p:nvSpPr>
          <p:cNvPr id="4" name="Segnaposto numero diapositiva 3"/>
          <p:cNvSpPr>
            <a:spLocks noGrp="1"/>
          </p:cNvSpPr>
          <p:nvPr>
            <p:ph type="sldNum" sz="quarter" idx="5"/>
          </p:nvPr>
        </p:nvSpPr>
        <p:spPr/>
        <p:txBody>
          <a:bodyPr/>
          <a:lstStyle/>
          <a:p>
            <a:fld id="{53CD9575-F2E5-4EA3-AAB7-DDD58199FF40}" type="slidenum">
              <a:rPr lang="it-IT" smtClean="0"/>
              <a:t>14</a:t>
            </a:fld>
            <a:endParaRPr lang="it-IT"/>
          </a:p>
        </p:txBody>
      </p:sp>
    </p:spTree>
    <p:extLst>
      <p:ext uri="{BB962C8B-B14F-4D97-AF65-F5344CB8AC3E}">
        <p14:creationId xmlns:p14="http://schemas.microsoft.com/office/powerpoint/2010/main" val="150547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r>
                  <a:rPr lang="it-IT" dirty="0"/>
                  <a:t>Si può ora passare alla CLIK vera e propria. Intanto, CLIK sta per Close Loop Inverse </a:t>
                </a:r>
                <a:r>
                  <a:rPr lang="it-IT" dirty="0" err="1"/>
                  <a:t>Kinematics</a:t>
                </a:r>
                <a:r>
                  <a:rPr lang="it-IT" dirty="0"/>
                  <a:t>, nome che già ci dice che lavoreremo in close loop. In particolare, correggendo in retroazione con un termine proporzionale all’errore.</a:t>
                </a:r>
              </a:p>
              <a:p>
                <a:r>
                  <a:rPr lang="it-IT" dirty="0"/>
                  <a:t>Gli errori di posizione e orientazione, tra la traiettoria desiderata e quella ottenuta dalla cinematica diretta fatta con gli angoli risultanti dalla cinematica inversa, sono definiti come riportato</a:t>
                </a:r>
              </a:p>
              <a:p>
                <a:r>
                  <a:rPr lang="it-IT" dirty="0"/>
                  <a:t>Usando un 10R, è necessario però gestire la ridondanza.</a:t>
                </a:r>
              </a:p>
              <a:p>
                <a:r>
                  <a:rPr lang="it-IT" dirty="0"/>
                  <a:t>Infatti, lo spazio dei twist (</a:t>
                </a:r>
                <a14:m>
                  <m:oMath xmlns:m="http://schemas.openxmlformats.org/officeDocument/2006/math">
                    <m:r>
                      <a:rPr lang="it-IT" i="1" dirty="0" smtClean="0">
                        <a:latin typeface="Cambria Math" panose="02040503050406030204" pitchFamily="18" charset="0"/>
                        <a:ea typeface="Cambria Math" panose="02040503050406030204" pitchFamily="18" charset="0"/>
                      </a:rPr>
                      <m:t>ℝ</m:t>
                    </m:r>
                    <m:r>
                      <a:rPr lang="it-IT" b="0" i="1" dirty="0" smtClean="0">
                        <a:latin typeface="Cambria Math" panose="02040503050406030204" pitchFamily="18" charset="0"/>
                        <a:ea typeface="Cambria Math" panose="02040503050406030204" pitchFamily="18" charset="0"/>
                      </a:rPr>
                      <m:t>6</m:t>
                    </m:r>
                  </m:oMath>
                </a14:m>
                <a:r>
                  <a:rPr lang="it-IT" dirty="0"/>
                  <a:t>) è più piccolo dello spazio dei giunti (</a:t>
                </a:r>
                <a14:m>
                  <m:oMath xmlns:m="http://schemas.openxmlformats.org/officeDocument/2006/math">
                    <m:r>
                      <a:rPr lang="it-IT" i="1" dirty="0" smtClean="0">
                        <a:latin typeface="Cambria Math" panose="02040503050406030204" pitchFamily="18" charset="0"/>
                        <a:ea typeface="Cambria Math" panose="02040503050406030204" pitchFamily="18" charset="0"/>
                      </a:rPr>
                      <m:t>ℝ</m:t>
                    </m:r>
                    <m:r>
                      <a:rPr lang="it-IT" b="0" i="1" dirty="0" smtClean="0">
                        <a:latin typeface="Cambria Math" panose="02040503050406030204" pitchFamily="18" charset="0"/>
                        <a:ea typeface="Cambria Math" panose="02040503050406030204" pitchFamily="18" charset="0"/>
                      </a:rPr>
                      <m:t>10</m:t>
                    </m:r>
                  </m:oMath>
                </a14:m>
                <a:r>
                  <a:rPr lang="it-IT" dirty="0"/>
                  <a:t> qua), quindi sono possibili infinite configurazioni degli angoli di giunto che portano alla stessa posa dell’end-</a:t>
                </a:r>
                <a:r>
                  <a:rPr lang="it-IT" dirty="0" err="1"/>
                  <a:t>effector</a:t>
                </a:r>
                <a:r>
                  <a:rPr lang="it-IT" dirty="0"/>
                  <a:t> (io infatti impongo che la traiettoria in termini di posizione e orientazione compiuta realmente dall’EE segua quella desiderata).  </a:t>
                </a:r>
              </a:p>
              <a:p>
                <a:r>
                  <a:rPr lang="it-IT" dirty="0"/>
                  <a:t>È necessario formulare allora un problema di ottimizzazione per selezionare</a:t>
                </a:r>
                <a:r>
                  <a:rPr lang="it-IT" baseline="0" dirty="0"/>
                  <a:t> la migliore tra le soluzioni possibili (soluzioni in termini di dinamica degli angoli di giunto). </a:t>
                </a:r>
                <a:r>
                  <a:rPr lang="it-IT" dirty="0"/>
                  <a:t>Si fa arrivando a definire una funzione </a:t>
                </a:r>
                <a14:m>
                  <m:oMath xmlns:m="http://schemas.openxmlformats.org/officeDocument/2006/math">
                    <m:r>
                      <a:rPr lang="it-IT" b="0" i="1" smtClean="0">
                        <a:latin typeface="Cambria Math" panose="02040503050406030204" pitchFamily="18" charset="0"/>
                      </a:rPr>
                      <m:t>𝑔</m:t>
                    </m:r>
                    <m:r>
                      <a:rPr lang="it-IT" b="0" i="1" smtClean="0">
                        <a:latin typeface="Cambria Math" panose="02040503050406030204" pitchFamily="18" charset="0"/>
                      </a:rPr>
                      <m:t>(</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𝑞</m:t>
                        </m:r>
                      </m:e>
                    </m:acc>
                    <m:r>
                      <a:rPr lang="it-IT" b="0" i="1" smtClean="0">
                        <a:latin typeface="Cambria Math" panose="02040503050406030204" pitchFamily="18" charset="0"/>
                      </a:rPr>
                      <m:t>)</m:t>
                    </m:r>
                  </m:oMath>
                </a14:m>
                <a:r>
                  <a:rPr lang="it-IT" dirty="0"/>
                  <a:t>, dipendente</a:t>
                </a:r>
                <a:r>
                  <a:rPr lang="it-IT" baseline="0" dirty="0"/>
                  <a:t> dalla dinamica delle variabili di giunto,</a:t>
                </a:r>
                <a:r>
                  <a:rPr lang="it-IT" dirty="0"/>
                  <a:t> da minimizzare.</a:t>
                </a:r>
              </a:p>
              <a:p>
                <a:r>
                  <a:rPr lang="it-IT" dirty="0"/>
                  <a:t>La soluzione della cinematica differenziale inversa è allora l’argomento che minimizza il funzionale di costo </a:t>
                </a:r>
                <a14:m>
                  <m:oMath xmlns:m="http://schemas.openxmlformats.org/officeDocument/2006/math">
                    <m:r>
                      <a:rPr lang="it-IT" b="0" i="1" smtClean="0">
                        <a:latin typeface="Cambria Math" panose="02040503050406030204" pitchFamily="18" charset="0"/>
                      </a:rPr>
                      <m:t>𝑔</m:t>
                    </m:r>
                  </m:oMath>
                </a14:m>
                <a:r>
                  <a:rPr lang="it-IT" dirty="0"/>
                  <a:t>. </a:t>
                </a:r>
              </a:p>
              <a:p>
                <a:pPr/>
                <a14:m>
                  <m:oMathPara xmlns:m="http://schemas.openxmlformats.org/officeDocument/2006/math">
                    <m:oMathParaPr>
                      <m:jc m:val="centerGroup"/>
                    </m:oMathParaPr>
                    <m:oMath xmlns:m="http://schemas.openxmlformats.org/officeDocument/2006/math">
                      <m:sSup>
                        <m:sSupPr>
                          <m:ctrlPr>
                            <a:rPr lang="it-IT" b="0" i="1" smtClean="0">
                              <a:latin typeface="Cambria Math" panose="02040503050406030204" pitchFamily="18" charset="0"/>
                            </a:rPr>
                          </m:ctrlPr>
                        </m:sSupPr>
                        <m:e>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𝑞</m:t>
                              </m:r>
                            </m:e>
                          </m:acc>
                        </m:e>
                        <m:sup>
                          <m:r>
                            <a:rPr lang="it-IT" b="0" i="1" smtClean="0">
                              <a:latin typeface="Cambria Math" panose="02040503050406030204" pitchFamily="18" charset="0"/>
                            </a:rPr>
                            <m:t>∗</m:t>
                          </m:r>
                        </m:sup>
                      </m:sSup>
                      <m:r>
                        <a:rPr lang="it-IT" b="0" i="1" smtClean="0">
                          <a:latin typeface="Cambria Math" panose="02040503050406030204" pitchFamily="18" charset="0"/>
                        </a:rPr>
                        <m:t>=</m:t>
                      </m:r>
                      <m:r>
                        <a:rPr lang="it-IT" b="0" i="1" smtClean="0">
                          <a:latin typeface="Cambria Math" panose="02040503050406030204" pitchFamily="18" charset="0"/>
                        </a:rPr>
                        <m:t>𝑎𝑟𝑔𝑚𝑖𝑛</m:t>
                      </m:r>
                      <m:r>
                        <a:rPr lang="it-IT" b="0" i="1" smtClean="0">
                          <a:latin typeface="Cambria Math" panose="02040503050406030204" pitchFamily="18" charset="0"/>
                        </a:rPr>
                        <m:t>{</m:t>
                      </m:r>
                      <m:r>
                        <a:rPr lang="it-IT" b="0" i="1" smtClean="0">
                          <a:latin typeface="Cambria Math" panose="02040503050406030204" pitchFamily="18" charset="0"/>
                        </a:rPr>
                        <m:t>𝑔</m:t>
                      </m:r>
                      <m:r>
                        <a:rPr lang="it-IT" b="0" i="1" smtClean="0">
                          <a:latin typeface="Cambria Math" panose="02040503050406030204" pitchFamily="18" charset="0"/>
                        </a:rPr>
                        <m:t>(</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𝑞</m:t>
                          </m:r>
                          <m:r>
                            <a:rPr lang="it-IT" b="0" i="1" smtClean="0">
                              <a:latin typeface="Cambria Math" panose="02040503050406030204" pitchFamily="18" charset="0"/>
                            </a:rPr>
                            <m:t>)</m:t>
                          </m:r>
                        </m:e>
                      </m:acc>
                      <m:r>
                        <a:rPr lang="it-IT" b="0" i="1" smtClean="0">
                          <a:latin typeface="Cambria Math" panose="02040503050406030204" pitchFamily="18" charset="0"/>
                        </a:rPr>
                        <m:t>}</m:t>
                      </m:r>
                    </m:oMath>
                  </m:oMathPara>
                </a14:m>
                <a:endParaRPr lang="it-IT" dirty="0"/>
              </a:p>
              <a:p>
                <a:r>
                  <a:rPr lang="it-IT" dirty="0"/>
                  <a:t>__________________________________________</a:t>
                </a:r>
              </a:p>
              <a:p>
                <a:r>
                  <a:rPr lang="it-IT" dirty="0"/>
                  <a:t>(termine di correzione in modo che la dinamica dell’errore sia </a:t>
                </a:r>
                <a:r>
                  <a:rPr lang="it-IT" dirty="0" err="1"/>
                  <a:t>exp</a:t>
                </a:r>
                <a:r>
                  <a:rPr lang="it-IT" dirty="0"/>
                  <a:t> convergente a zero, cosa che non accade in OL dove ho errore nullo solo se parto già in traiettoria, cosa improbabile.)</a:t>
                </a:r>
              </a:p>
            </p:txBody>
          </p:sp>
        </mc:Choice>
        <mc:Fallback xmlns="">
          <p:sp>
            <p:nvSpPr>
              <p:cNvPr id="3" name="Segnaposto note 2"/>
              <p:cNvSpPr>
                <a:spLocks noGrp="1"/>
              </p:cNvSpPr>
              <p:nvPr>
                <p:ph type="body" idx="1"/>
              </p:nvPr>
            </p:nvSpPr>
            <p:spPr/>
            <p:txBody>
              <a:bodyPr/>
              <a:lstStyle/>
              <a:p>
                <a:r>
                  <a:rPr lang="it-IT" dirty="0"/>
                  <a:t>Si può ora passare alla CLIK vera e propria. Intanto, CLIK sta per Close Loop Inverse </a:t>
                </a:r>
                <a:r>
                  <a:rPr lang="it-IT" dirty="0" err="1"/>
                  <a:t>Kinematics</a:t>
                </a:r>
                <a:r>
                  <a:rPr lang="it-IT" dirty="0"/>
                  <a:t>, nome che già ci dice che lavoreremo in close loop. In particolare, correggendo in retroazione con un termine proporzionale all’errore.</a:t>
                </a:r>
              </a:p>
              <a:p>
                <a:r>
                  <a:rPr lang="it-IT" dirty="0"/>
                  <a:t>Gli errori di posizione e orientazione, tra la traiettoria desiderata e quella ottenuta dalla cinematica diretta fatta con gli angoli risultanti dalla cinematica inversa, sono definiti come riportato (termine di correzione in modo che la dinamica dell’errore sia </a:t>
                </a:r>
                <a:r>
                  <a:rPr lang="it-IT" dirty="0" err="1"/>
                  <a:t>exp</a:t>
                </a:r>
                <a:r>
                  <a:rPr lang="it-IT" dirty="0"/>
                  <a:t> convergente a zero, cosa che non accade in OL dove ho errore nullo solo se parto già in traiettoria, cosa improbabile.)</a:t>
                </a:r>
              </a:p>
              <a:p>
                <a:r>
                  <a:rPr lang="it-IT" dirty="0"/>
                  <a:t>Usando un 10R, è necessario però gestire la ridondanza.</a:t>
                </a:r>
              </a:p>
              <a:p>
                <a:r>
                  <a:rPr lang="it-IT" dirty="0"/>
                  <a:t>Infatti, lo spazio dei twist (</a:t>
                </a:r>
                <a:r>
                  <a:rPr lang="it-IT" i="0" dirty="0">
                    <a:latin typeface="Cambria Math" panose="02040503050406030204" pitchFamily="18" charset="0"/>
                    <a:ea typeface="Cambria Math" panose="02040503050406030204" pitchFamily="18" charset="0"/>
                  </a:rPr>
                  <a:t>ℝ</a:t>
                </a:r>
                <a:r>
                  <a:rPr lang="it-IT" b="0" i="0" dirty="0">
                    <a:latin typeface="Cambria Math" panose="02040503050406030204" pitchFamily="18" charset="0"/>
                    <a:ea typeface="Cambria Math" panose="02040503050406030204" pitchFamily="18" charset="0"/>
                  </a:rPr>
                  <a:t>6</a:t>
                </a:r>
                <a:r>
                  <a:rPr lang="it-IT" dirty="0"/>
                  <a:t>) è più piccolo dello spazio dei giunti (</a:t>
                </a:r>
                <a:r>
                  <a:rPr lang="it-IT" i="0" dirty="0">
                    <a:latin typeface="Cambria Math" panose="02040503050406030204" pitchFamily="18" charset="0"/>
                    <a:ea typeface="Cambria Math" panose="02040503050406030204" pitchFamily="18" charset="0"/>
                  </a:rPr>
                  <a:t>ℝ</a:t>
                </a:r>
                <a:r>
                  <a:rPr lang="it-IT" b="0" i="0" dirty="0">
                    <a:latin typeface="Cambria Math" panose="02040503050406030204" pitchFamily="18" charset="0"/>
                    <a:ea typeface="Cambria Math" panose="02040503050406030204" pitchFamily="18" charset="0"/>
                  </a:rPr>
                  <a:t>10</a:t>
                </a:r>
                <a:r>
                  <a:rPr lang="it-IT" dirty="0"/>
                  <a:t> qua), quindi sono possibili infinite configurazioni degli angoli di giunto che portano alla stessa posa dell’end-</a:t>
                </a:r>
                <a:r>
                  <a:rPr lang="it-IT" dirty="0" err="1"/>
                  <a:t>effector</a:t>
                </a:r>
                <a:r>
                  <a:rPr lang="it-IT" dirty="0"/>
                  <a:t> (io infatti impongo che la traiettoria in termini di posizione e orientazione compiuta realmente dall’EE segua quella desiderata).  </a:t>
                </a:r>
              </a:p>
              <a:p>
                <a:r>
                  <a:rPr lang="it-IT" dirty="0"/>
                  <a:t>È necessario formulare allora un problema di ottimizzazione per selezionare</a:t>
                </a:r>
                <a:r>
                  <a:rPr lang="it-IT" baseline="0" dirty="0"/>
                  <a:t> la migliore tra le soluzioni possibili (soluzioni in termini di dinamica degli angoli di giunto). </a:t>
                </a:r>
                <a:r>
                  <a:rPr lang="it-IT" dirty="0"/>
                  <a:t>Si fa arrivando a definire una funzione </a:t>
                </a:r>
                <a:r>
                  <a:rPr lang="it-IT" b="0" i="0">
                    <a:latin typeface="Cambria Math" panose="02040503050406030204" pitchFamily="18" charset="0"/>
                  </a:rPr>
                  <a:t>𝑔(𝑞 ̇)</a:t>
                </a:r>
                <a:r>
                  <a:rPr lang="it-IT" dirty="0"/>
                  <a:t>, dipendente</a:t>
                </a:r>
                <a:r>
                  <a:rPr lang="it-IT" baseline="0" dirty="0"/>
                  <a:t> dalla dinamica delle variabili di giunto,</a:t>
                </a:r>
                <a:r>
                  <a:rPr lang="it-IT" dirty="0"/>
                  <a:t> da minimizzare.</a:t>
                </a:r>
              </a:p>
              <a:p>
                <a:r>
                  <a:rPr lang="it-IT" dirty="0"/>
                  <a:t>La soluzione della cinematica differenziale inversa è allora l’argomento che minimizza il funzionale di costo </a:t>
                </a:r>
                <a:r>
                  <a:rPr lang="it-IT" b="0" i="0">
                    <a:latin typeface="Cambria Math" panose="02040503050406030204" pitchFamily="18" charset="0"/>
                  </a:rPr>
                  <a:t>𝑔</a:t>
                </a:r>
                <a:r>
                  <a:rPr lang="it-IT" dirty="0"/>
                  <a:t>. </a:t>
                </a:r>
              </a:p>
              <a:p>
                <a:r>
                  <a:rPr lang="it-IT" b="0" i="0">
                    <a:latin typeface="Cambria Math" panose="02040503050406030204" pitchFamily="18" charset="0"/>
                  </a:rPr>
                  <a:t>𝑞 ̇^∗=𝑎𝑟𝑔𝑚𝑖𝑛{𝑔((𝑞)) ̇}</a:t>
                </a:r>
                <a:endParaRPr lang="it-IT" dirty="0"/>
              </a:p>
              <a:p>
                <a:endParaRPr lang="it-IT" dirty="0"/>
              </a:p>
            </p:txBody>
          </p:sp>
        </mc:Fallback>
      </mc:AlternateContent>
      <p:sp>
        <p:nvSpPr>
          <p:cNvPr id="4" name="Segnaposto numero diapositiva 3"/>
          <p:cNvSpPr>
            <a:spLocks noGrp="1"/>
          </p:cNvSpPr>
          <p:nvPr>
            <p:ph type="sldNum" sz="quarter" idx="5"/>
          </p:nvPr>
        </p:nvSpPr>
        <p:spPr/>
        <p:txBody>
          <a:bodyPr/>
          <a:lstStyle/>
          <a:p>
            <a:fld id="{53CD9575-F2E5-4EA3-AAB7-DDD58199FF40}" type="slidenum">
              <a:rPr lang="it-IT" smtClean="0"/>
              <a:t>15</a:t>
            </a:fld>
            <a:endParaRPr lang="it-IT"/>
          </a:p>
        </p:txBody>
      </p:sp>
    </p:spTree>
    <p:extLst>
      <p:ext uri="{BB962C8B-B14F-4D97-AF65-F5344CB8AC3E}">
        <p14:creationId xmlns:p14="http://schemas.microsoft.com/office/powerpoint/2010/main" val="4116797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Per definire questa g, si può lavorare in modo da soddisfare delle specifiche per </a:t>
                </a:r>
                <a14:m>
                  <m:oMath xmlns:m="http://schemas.openxmlformats.org/officeDocument/2006/math">
                    <m:acc>
                      <m:accPr>
                        <m:chr m:val="̇"/>
                        <m:ctrlPr>
                          <a:rPr lang="it-IT" sz="1200" i="1" smtClean="0">
                            <a:latin typeface="Cambria Math" panose="02040503050406030204" pitchFamily="18" charset="0"/>
                          </a:rPr>
                        </m:ctrlPr>
                      </m:accPr>
                      <m:e>
                        <m:r>
                          <a:rPr lang="it-IT" sz="1200" i="1">
                            <a:latin typeface="Cambria Math" panose="02040503050406030204" pitchFamily="18" charset="0"/>
                          </a:rPr>
                          <m:t>𝑞</m:t>
                        </m:r>
                      </m:e>
                    </m:acc>
                  </m:oMath>
                </a14:m>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Spesso si definisce </a:t>
                </a:r>
                <a14:m>
                  <m:oMath xmlns:m="http://schemas.openxmlformats.org/officeDocument/2006/math">
                    <m:r>
                      <a:rPr lang="it-IT" i="1" dirty="0" smtClean="0">
                        <a:latin typeface="Cambria Math" panose="02040503050406030204" pitchFamily="18" charset="0"/>
                      </a:rPr>
                      <m:t>𝑔</m:t>
                    </m:r>
                  </m:oMath>
                </a14:m>
                <a:r>
                  <a:rPr lang="it-IT" dirty="0"/>
                  <a:t> in</a:t>
                </a:r>
                <a:r>
                  <a:rPr lang="it-IT" baseline="0" dirty="0"/>
                  <a:t> modo che</a:t>
                </a:r>
                <a:r>
                  <a:rPr lang="it-IT" dirty="0"/>
                  <a:t> la </a:t>
                </a:r>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r>
                          <a:rPr lang="it-IT" b="0" i="1" smtClean="0">
                            <a:latin typeface="Cambria Math" panose="02040503050406030204" pitchFamily="18" charset="0"/>
                          </a:rPr>
                          <m:t> </m:t>
                        </m:r>
                      </m:e>
                    </m:acc>
                  </m:oMath>
                </a14:m>
                <a:r>
                  <a:rPr lang="it-IT" dirty="0"/>
                  <a:t>sia spinta ad essere il più simile possibile ad una </a:t>
                </a:r>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r>
                          <a:rPr lang="it-IT" b="0" i="1" smtClean="0">
                            <a:latin typeface="Cambria Math" panose="02040503050406030204" pitchFamily="18" charset="0"/>
                          </a:rPr>
                          <m:t>0 </m:t>
                        </m:r>
                      </m:e>
                    </m:acc>
                  </m:oMath>
                </a14:m>
                <a:r>
                  <a:rPr lang="it-IT" dirty="0"/>
                  <a:t>desiderata. il problema di ottimo diventa così di minimo e una scelta comune per </a:t>
                </a:r>
                <a14:m>
                  <m:oMath xmlns:m="http://schemas.openxmlformats.org/officeDocument/2006/math">
                    <m:r>
                      <a:rPr lang="it-IT" i="1" dirty="0" smtClean="0">
                        <a:latin typeface="Cambria Math" panose="02040503050406030204" pitchFamily="18" charset="0"/>
                      </a:rPr>
                      <m:t>𝑔</m:t>
                    </m:r>
                  </m:oMath>
                </a14:m>
                <a:r>
                  <a:rPr lang="it-IT" dirty="0"/>
                  <a:t> è quella di scriverla come una candidata di Lyapunov, dove </a:t>
                </a:r>
                <a14:m>
                  <m:oMath xmlns:m="http://schemas.openxmlformats.org/officeDocument/2006/math">
                    <m:r>
                      <a:rPr lang="it-IT" i="1" dirty="0" smtClean="0">
                        <a:latin typeface="Cambria Math" panose="02040503050406030204" pitchFamily="18" charset="0"/>
                      </a:rPr>
                      <m:t>𝑊</m:t>
                    </m:r>
                  </m:oMath>
                </a14:m>
                <a:r>
                  <a:rPr lang="it-IT" dirty="0"/>
                  <a:t> è la matrice di peso.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Alla minimizzazione va associata poi l’equazione di vincolo del twist, ottenendo un problema di minimo vincolato. Si risolve introducendo i moltiplicatori di Lagrange, arrivando in fondo alla soluzione riportata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lvl="1"/>
                <a14:m>
                  <m:oMathPara xmlns:m="http://schemas.openxmlformats.org/officeDocument/2006/math">
                    <m:oMathParaPr>
                      <m:jc m:val="centerGroup"/>
                    </m:oMathParaPr>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𝐽𝑤</m:t>
                          </m:r>
                        </m:e>
                        <m:sup>
                          <m:r>
                            <a:rPr lang="it-IT" b="0" i="1" smtClean="0">
                              <a:latin typeface="Cambria Math" panose="02040503050406030204" pitchFamily="18" charset="0"/>
                            </a:rPr>
                            <m:t>𝑅</m:t>
                          </m:r>
                        </m:sup>
                      </m:sSup>
                      <m:r>
                        <a:rPr lang="it-IT" b="0" i="1" smtClean="0">
                          <a:latin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𝜉</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𝑃</m:t>
                      </m:r>
                      <m:acc>
                        <m:accPr>
                          <m:chr m:val="̇"/>
                          <m:ctrlPr>
                            <a:rPr lang="it-IT" b="0" i="1" smtClean="0">
                              <a:latin typeface="Cambria Math" panose="02040503050406030204" pitchFamily="18" charset="0"/>
                              <a:ea typeface="Cambria Math" panose="02040503050406030204" pitchFamily="18" charset="0"/>
                            </a:rPr>
                          </m:ctrlPr>
                        </m:accPr>
                        <m:e>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𝑞</m:t>
                          </m:r>
                          <m:r>
                            <a:rPr lang="it-IT" b="0" i="1" smtClean="0">
                              <a:latin typeface="Cambria Math" panose="02040503050406030204" pitchFamily="18" charset="0"/>
                              <a:ea typeface="Cambria Math" panose="02040503050406030204" pitchFamily="18" charset="0"/>
                            </a:rPr>
                            <m:t>0</m:t>
                          </m:r>
                        </m:e>
                      </m:acc>
                    </m:oMath>
                  </m:oMathPara>
                </a14:m>
                <a:endParaRPr lang="it-IT" dirty="0"/>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it-IT" i="1" dirty="0" smtClean="0">
                            <a:latin typeface="Cambria Math" panose="02040503050406030204" pitchFamily="18" charset="0"/>
                          </a:rPr>
                        </m:ctrlPr>
                      </m:sSupPr>
                      <m:e>
                        <m:r>
                          <a:rPr lang="it-IT" i="1" dirty="0">
                            <a:latin typeface="Cambria Math" panose="02040503050406030204" pitchFamily="18" charset="0"/>
                          </a:rPr>
                          <m:t>𝐽𝑤</m:t>
                        </m:r>
                      </m:e>
                      <m:sup>
                        <m:r>
                          <a:rPr lang="it-IT" b="0" i="1" dirty="0" smtClean="0">
                            <a:latin typeface="Cambria Math" panose="02040503050406030204" pitchFamily="18" charset="0"/>
                          </a:rPr>
                          <m:t>𝑅</m:t>
                        </m:r>
                      </m:sup>
                    </m:sSup>
                  </m:oMath>
                </a14:m>
                <a:r>
                  <a:rPr lang="it-IT" dirty="0"/>
                  <a:t> è inversa destra pesata in </a:t>
                </a:r>
                <a14:m>
                  <m:oMath xmlns:m="http://schemas.openxmlformats.org/officeDocument/2006/math">
                    <m:r>
                      <a:rPr lang="it-IT" i="1" dirty="0" smtClean="0">
                        <a:latin typeface="Cambria Math" panose="02040503050406030204" pitchFamily="18" charset="0"/>
                      </a:rPr>
                      <m:t>𝑊</m:t>
                    </m:r>
                  </m:oMath>
                </a14:m>
                <a:r>
                  <a:rPr lang="it-IT" dirty="0"/>
                  <a:t> della matrice </a:t>
                </a:r>
                <a14:m>
                  <m:oMath xmlns:m="http://schemas.openxmlformats.org/officeDocument/2006/math">
                    <m:r>
                      <a:rPr lang="it-IT" i="1" dirty="0" smtClean="0">
                        <a:latin typeface="Cambria Math" panose="02040503050406030204" pitchFamily="18" charset="0"/>
                      </a:rPr>
                      <m:t>𝐽</m:t>
                    </m:r>
                  </m:oMath>
                </a14:m>
                <a:r>
                  <a:rPr lang="it-IT" dirty="0"/>
                  <a:t> (</a:t>
                </a:r>
                <a14:m>
                  <m:oMath xmlns:m="http://schemas.openxmlformats.org/officeDocument/2006/math">
                    <m:r>
                      <a:rPr lang="it-IT" i="1" dirty="0" smtClean="0">
                        <a:latin typeface="Cambria Math" panose="02040503050406030204" pitchFamily="18" charset="0"/>
                      </a:rPr>
                      <m:t>𝐽</m:t>
                    </m:r>
                    <m:r>
                      <a:rPr lang="it-IT" i="1" dirty="0" smtClean="0">
                        <a:latin typeface="Cambria Math" panose="02040503050406030204" pitchFamily="18" charset="0"/>
                        <a:ea typeface="Cambria Math" panose="02040503050406030204" pitchFamily="18" charset="0"/>
                      </a:rPr>
                      <m:t>⋅</m:t>
                    </m:r>
                    <m:sSup>
                      <m:sSupPr>
                        <m:ctrlPr>
                          <a:rPr lang="it-IT" i="1" dirty="0" smtClean="0">
                            <a:latin typeface="Cambria Math" panose="02040503050406030204" pitchFamily="18" charset="0"/>
                          </a:rPr>
                        </m:ctrlPr>
                      </m:sSupPr>
                      <m:e>
                        <m:r>
                          <a:rPr lang="it-IT" i="1" dirty="0">
                            <a:latin typeface="Cambria Math" panose="02040503050406030204" pitchFamily="18" charset="0"/>
                          </a:rPr>
                          <m:t>𝐽𝑤</m:t>
                        </m:r>
                      </m:e>
                      <m:sup>
                        <m:r>
                          <a:rPr lang="it-IT" b="0" i="1" dirty="0" smtClean="0">
                            <a:latin typeface="Cambria Math" panose="02040503050406030204" pitchFamily="18" charset="0"/>
                          </a:rPr>
                          <m:t>𝑅</m:t>
                        </m:r>
                      </m:sup>
                    </m:sSup>
                    <m:r>
                      <a:rPr lang="it-IT" i="1" dirty="0">
                        <a:latin typeface="Cambria Math" panose="02040503050406030204" pitchFamily="18" charset="0"/>
                      </a:rPr>
                      <m:t>=</m:t>
                    </m:r>
                    <m:r>
                      <a:rPr lang="it-IT" i="1" dirty="0">
                        <a:latin typeface="Cambria Math" panose="02040503050406030204" pitchFamily="18" charset="0"/>
                      </a:rPr>
                      <m:t>𝐼</m:t>
                    </m:r>
                  </m:oMath>
                </a14:m>
                <a:r>
                  <a:rPr lang="it-IT" dirty="0"/>
                  <a:t>)</a:t>
                </a:r>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it-IT" i="1" dirty="0" smtClean="0">
                        <a:latin typeface="Cambria Math" panose="02040503050406030204" pitchFamily="18" charset="0"/>
                      </a:rPr>
                      <m:t>𝑃</m:t>
                    </m:r>
                  </m:oMath>
                </a14:m>
                <a:r>
                  <a:rPr lang="it-IT" dirty="0"/>
                  <a:t> è il proiettore al nullo di </a:t>
                </a:r>
                <a14:m>
                  <m:oMath xmlns:m="http://schemas.openxmlformats.org/officeDocument/2006/math">
                    <m:r>
                      <a:rPr lang="it-IT" i="1" dirty="0" smtClean="0">
                        <a:latin typeface="Cambria Math" panose="02040503050406030204" pitchFamily="18" charset="0"/>
                      </a:rPr>
                      <m:t>𝐽</m:t>
                    </m:r>
                  </m:oMath>
                </a14:m>
                <a:endParaRPr lang="it-IT" dirty="0"/>
              </a:p>
              <a:p>
                <a:pPr lvl="1"/>
                <a:endParaRPr lang="it-IT" dirty="0"/>
              </a:p>
              <a:p>
                <a:pPr lvl="1"/>
                <a:r>
                  <a:rPr lang="it-IT" dirty="0"/>
                  <a:t>che è composta da due parti distinte</a:t>
                </a:r>
              </a:p>
              <a:p>
                <a:pPr lvl="1"/>
                <a:endParaRPr lang="it-IT" dirty="0"/>
              </a:p>
              <a:p>
                <a:pPr lvl="1"/>
                <a:r>
                  <a:rPr lang="it-IT" dirty="0"/>
                  <a:t>1) soluzioni di norma minima in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𝑞</m:t>
                        </m:r>
                      </m:e>
                    </m:acc>
                    <m:r>
                      <a:rPr lang="it-IT" i="1" dirty="0" smtClean="0">
                        <a:latin typeface="Cambria Math" panose="02040503050406030204" pitchFamily="18" charset="0"/>
                      </a:rPr>
                      <m:t> </m:t>
                    </m:r>
                  </m:oMath>
                </a14:m>
                <a:r>
                  <a:rPr lang="it-IT" dirty="0"/>
                  <a:t>della cinematica inversa, cioè la velocità in norma minima dei giunti necessaria affinché si possa realizzare il twist desiderato all’EE.</a:t>
                </a:r>
              </a:p>
              <a:p>
                <a:pPr lvl="1"/>
                <a:r>
                  <a:rPr lang="it-IT" dirty="0"/>
                  <a:t>2) proiezione di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𝑞</m:t>
                        </m:r>
                        <m:r>
                          <a:rPr lang="it-IT" i="1" dirty="0">
                            <a:latin typeface="Cambria Math" panose="02040503050406030204" pitchFamily="18" charset="0"/>
                          </a:rPr>
                          <m:t>0</m:t>
                        </m:r>
                      </m:e>
                    </m:acc>
                    <m:r>
                      <a:rPr lang="it-IT" i="1" dirty="0" smtClean="0">
                        <a:latin typeface="Cambria Math" panose="02040503050406030204" pitchFamily="18" charset="0"/>
                      </a:rPr>
                      <m:t> </m:t>
                    </m:r>
                  </m:oMath>
                </a14:m>
                <a:r>
                  <a:rPr lang="it-IT" dirty="0"/>
                  <a:t>nel nullo di </a:t>
                </a:r>
                <a14:m>
                  <m:oMath xmlns:m="http://schemas.openxmlformats.org/officeDocument/2006/math">
                    <m:r>
                      <a:rPr lang="it-IT" i="1" dirty="0" smtClean="0">
                        <a:latin typeface="Cambria Math" panose="02040503050406030204" pitchFamily="18" charset="0"/>
                      </a:rPr>
                      <m:t>𝐽</m:t>
                    </m:r>
                    <m:r>
                      <a:rPr lang="it-IT" b="0" i="0" dirty="0" smtClean="0">
                        <a:latin typeface="Cambria Math" panose="02040503050406030204" pitchFamily="18" charset="0"/>
                      </a:rPr>
                      <m:t>.</m:t>
                    </m:r>
                  </m:oMath>
                </a14:m>
                <a:r>
                  <a:rPr lang="it-IT" dirty="0"/>
                  <a:t> È la quota parte di </a:t>
                </a:r>
                <a14:m>
                  <m:oMath xmlns:m="http://schemas.openxmlformats.org/officeDocument/2006/math">
                    <m:acc>
                      <m:accPr>
                        <m:chr m:val="̇"/>
                        <m:ctrlPr>
                          <a:rPr lang="it-IT" i="1" dirty="0">
                            <a:latin typeface="Cambria Math" panose="02040503050406030204" pitchFamily="18" charset="0"/>
                          </a:rPr>
                        </m:ctrlPr>
                      </m:accPr>
                      <m:e>
                        <m:r>
                          <a:rPr lang="it-IT" i="1" dirty="0">
                            <a:latin typeface="Cambria Math" panose="02040503050406030204" pitchFamily="18" charset="0"/>
                          </a:rPr>
                          <m:t>𝑞</m:t>
                        </m:r>
                        <m:r>
                          <a:rPr lang="it-IT" i="1" dirty="0">
                            <a:latin typeface="Cambria Math" panose="02040503050406030204" pitchFamily="18" charset="0"/>
                          </a:rPr>
                          <m:t>0</m:t>
                        </m:r>
                      </m:e>
                    </m:acc>
                  </m:oMath>
                </a14:m>
                <a:r>
                  <a:rPr lang="it-IT" dirty="0"/>
                  <a:t> desiderata che è possibile aggiungere a </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𝐽𝑤</m:t>
                        </m:r>
                      </m:e>
                      <m:sup>
                        <m:r>
                          <a:rPr lang="it-IT" i="1">
                            <a:latin typeface="Cambria Math" panose="02040503050406030204" pitchFamily="18" charset="0"/>
                          </a:rPr>
                          <m:t>𝑅</m:t>
                        </m:r>
                      </m:sup>
                    </m:sSup>
                    <m:r>
                      <a:rPr lang="it-IT" i="1">
                        <a:latin typeface="Cambria Math" panose="02040503050406030204" pitchFamily="18" charset="0"/>
                        <a:ea typeface="Cambria Math" panose="02040503050406030204" pitchFamily="18" charset="0"/>
                      </a:rPr>
                      <m:t>𝜉</m:t>
                    </m:r>
                    <m:r>
                      <a:rPr lang="it-IT" i="1">
                        <a:latin typeface="Cambria Math" panose="02040503050406030204" pitchFamily="18" charset="0"/>
                        <a:ea typeface="Cambria Math" panose="02040503050406030204" pitchFamily="18" charset="0"/>
                      </a:rPr>
                      <m:t> </m:t>
                    </m:r>
                  </m:oMath>
                </a14:m>
                <a:r>
                  <a:rPr lang="it-IT" dirty="0"/>
                  <a:t>senza alterare il twist all’end-</a:t>
                </a:r>
                <a:r>
                  <a:rPr lang="it-IT" dirty="0" err="1"/>
                  <a:t>effector</a:t>
                </a:r>
                <a:r>
                  <a:rPr lang="it-IT" dirty="0"/>
                  <a:t>. Sono detti movimenti interni o </a:t>
                </a:r>
                <a:r>
                  <a:rPr lang="it-IT" dirty="0" err="1"/>
                  <a:t>automovimenti</a:t>
                </a:r>
                <a:r>
                  <a:rPr lang="it-IT" dirty="0"/>
                  <a:t>.</a:t>
                </a:r>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Per definire questa g, si può lavorare in modo da soddisfare delle specifiche per </a:t>
                </a:r>
                <a:r>
                  <a:rPr lang="it-IT" sz="1200" i="0">
                    <a:latin typeface="Cambria Math" panose="02040503050406030204" pitchFamily="18" charset="0"/>
                  </a:rPr>
                  <a:t>𝑞 ̇</a:t>
                </a:r>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Spesso si definisce </a:t>
                </a:r>
                <a:r>
                  <a:rPr lang="it-IT" i="0" dirty="0">
                    <a:latin typeface="Cambria Math" panose="02040503050406030204" pitchFamily="18" charset="0"/>
                  </a:rPr>
                  <a:t>𝑔</a:t>
                </a:r>
                <a:r>
                  <a:rPr lang="it-IT" dirty="0"/>
                  <a:t> in</a:t>
                </a:r>
                <a:r>
                  <a:rPr lang="it-IT" baseline="0" dirty="0"/>
                  <a:t> modo che</a:t>
                </a:r>
                <a:r>
                  <a:rPr lang="it-IT" dirty="0"/>
                  <a:t> spinga la </a:t>
                </a:r>
                <a:r>
                  <a:rPr lang="it-IT" i="0">
                    <a:latin typeface="Cambria Math" panose="02040503050406030204" pitchFamily="18" charset="0"/>
                  </a:rPr>
                  <a:t>(</a:t>
                </a:r>
                <a:r>
                  <a:rPr lang="it-IT" b="0" i="0">
                    <a:latin typeface="Cambria Math" panose="02040503050406030204" pitchFamily="18" charset="0"/>
                  </a:rPr>
                  <a:t>𝑞 ) ̇</a:t>
                </a:r>
                <a:r>
                  <a:rPr lang="it-IT" dirty="0"/>
                  <a:t>ad essere il più simile possibile ad una </a:t>
                </a:r>
                <a:r>
                  <a:rPr lang="it-IT" i="0">
                    <a:latin typeface="Cambria Math" panose="02040503050406030204" pitchFamily="18" charset="0"/>
                  </a:rPr>
                  <a:t>(</a:t>
                </a:r>
                <a:r>
                  <a:rPr lang="it-IT" b="0" i="0">
                    <a:latin typeface="Cambria Math" panose="02040503050406030204" pitchFamily="18" charset="0"/>
                  </a:rPr>
                  <a:t>𝑞0 ) ̇</a:t>
                </a:r>
                <a:r>
                  <a:rPr lang="it-IT" dirty="0"/>
                  <a:t>desiderata. il problema di ottimo diventa così di minimo e una scelta comune per </a:t>
                </a:r>
                <a:r>
                  <a:rPr lang="it-IT" i="0" dirty="0">
                    <a:latin typeface="Cambria Math" panose="02040503050406030204" pitchFamily="18" charset="0"/>
                  </a:rPr>
                  <a:t>𝑔</a:t>
                </a:r>
                <a:r>
                  <a:rPr lang="it-IT" dirty="0"/>
                  <a:t> è quella di scriverla come una candidata di Lyapunov, dove </a:t>
                </a:r>
                <a:r>
                  <a:rPr lang="it-IT" i="0" dirty="0">
                    <a:latin typeface="Cambria Math" panose="02040503050406030204" pitchFamily="18" charset="0"/>
                  </a:rPr>
                  <a:t>𝑊</a:t>
                </a:r>
                <a:r>
                  <a:rPr lang="it-IT" dirty="0"/>
                  <a:t> è la matrice di peso.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Alla minimizzazione va associata l’equazione di vincolo del twist, ottenendo un problema di minimo vincolato. Si risolve introducendo i moltiplicatori di Lagrange, arrivando in fondo alla soluzione riportata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lvl="1"/>
                <a:r>
                  <a:rPr lang="it-IT" b="0" i="0">
                    <a:latin typeface="Cambria Math" panose="02040503050406030204" pitchFamily="18" charset="0"/>
                  </a:rPr>
                  <a:t>𝑞 ̇=〖𝐽𝑤〗^𝑅  </a:t>
                </a:r>
                <a:r>
                  <a:rPr lang="it-IT" b="0" i="0">
                    <a:latin typeface="Cambria Math" panose="02040503050406030204" pitchFamily="18" charset="0"/>
                    <a:ea typeface="Cambria Math" panose="02040503050406030204" pitchFamily="18" charset="0"/>
                  </a:rPr>
                  <a:t>𝜉+𝑃( 𝑞0) ̇</a:t>
                </a:r>
                <a:endParaRPr lang="it-IT"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it-IT" i="0" dirty="0">
                    <a:latin typeface="Cambria Math" panose="02040503050406030204" pitchFamily="18" charset="0"/>
                  </a:rPr>
                  <a:t>〖𝐽𝑤〗^</a:t>
                </a:r>
                <a:r>
                  <a:rPr lang="it-IT" b="0" i="0" dirty="0">
                    <a:latin typeface="Cambria Math" panose="02040503050406030204" pitchFamily="18" charset="0"/>
                  </a:rPr>
                  <a:t>𝑅</a:t>
                </a:r>
                <a:r>
                  <a:rPr lang="it-IT" dirty="0"/>
                  <a:t> è inversa destra pesata in </a:t>
                </a:r>
                <a:r>
                  <a:rPr lang="it-IT" i="0" dirty="0">
                    <a:latin typeface="Cambria Math" panose="02040503050406030204" pitchFamily="18" charset="0"/>
                  </a:rPr>
                  <a:t>𝑊</a:t>
                </a:r>
                <a:r>
                  <a:rPr lang="it-IT" dirty="0"/>
                  <a:t> della matrice </a:t>
                </a:r>
                <a:r>
                  <a:rPr lang="it-IT" i="0" dirty="0">
                    <a:latin typeface="Cambria Math" panose="02040503050406030204" pitchFamily="18" charset="0"/>
                  </a:rPr>
                  <a:t>𝐽</a:t>
                </a:r>
                <a:r>
                  <a:rPr lang="it-IT" dirty="0"/>
                  <a:t> (</a:t>
                </a:r>
                <a:r>
                  <a:rPr lang="it-IT" i="0" dirty="0">
                    <a:latin typeface="Cambria Math" panose="02040503050406030204" pitchFamily="18" charset="0"/>
                  </a:rPr>
                  <a:t>𝐽</a:t>
                </a:r>
                <a:r>
                  <a:rPr lang="it-IT" i="0" dirty="0">
                    <a:latin typeface="Cambria Math" panose="02040503050406030204" pitchFamily="18" charset="0"/>
                    <a:ea typeface="Cambria Math" panose="02040503050406030204" pitchFamily="18" charset="0"/>
                  </a:rPr>
                  <a:t>⋅</a:t>
                </a:r>
                <a:r>
                  <a:rPr lang="it-IT" i="0" dirty="0">
                    <a:latin typeface="Cambria Math" panose="02040503050406030204" pitchFamily="18" charset="0"/>
                  </a:rPr>
                  <a:t>〖𝐽𝑤〗^</a:t>
                </a:r>
                <a:r>
                  <a:rPr lang="it-IT" b="0" i="0" dirty="0">
                    <a:latin typeface="Cambria Math" panose="02040503050406030204" pitchFamily="18" charset="0"/>
                  </a:rPr>
                  <a:t>𝑅</a:t>
                </a:r>
                <a:r>
                  <a:rPr lang="it-IT" i="0" dirty="0">
                    <a:latin typeface="Cambria Math" panose="02040503050406030204" pitchFamily="18" charset="0"/>
                  </a:rPr>
                  <a:t>=𝐼</a:t>
                </a:r>
                <a:r>
                  <a:rPr lang="it-IT" dirty="0"/>
                  <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it-IT" i="0" dirty="0">
                    <a:latin typeface="Cambria Math" panose="02040503050406030204" pitchFamily="18" charset="0"/>
                  </a:rPr>
                  <a:t>𝑃</a:t>
                </a:r>
                <a:r>
                  <a:rPr lang="it-IT" dirty="0"/>
                  <a:t> è il proiettore al nullo di </a:t>
                </a:r>
                <a:r>
                  <a:rPr lang="it-IT" i="0" dirty="0">
                    <a:latin typeface="Cambria Math" panose="02040503050406030204" pitchFamily="18" charset="0"/>
                  </a:rPr>
                  <a:t>𝐽</a:t>
                </a:r>
                <a:endParaRPr lang="it-IT" dirty="0"/>
              </a:p>
              <a:p>
                <a:pPr lvl="1"/>
                <a:endParaRPr lang="it-IT" dirty="0"/>
              </a:p>
              <a:p>
                <a:pPr lvl="1"/>
                <a:r>
                  <a:rPr lang="it-IT" dirty="0"/>
                  <a:t>Questa è composta da due parti</a:t>
                </a:r>
              </a:p>
              <a:p>
                <a:pPr lvl="1"/>
                <a:endParaRPr lang="it-IT" dirty="0"/>
              </a:p>
              <a:p>
                <a:pPr lvl="1"/>
                <a:r>
                  <a:rPr lang="it-IT" dirty="0"/>
                  <a:t>1) soluzioni di norma minima in </a:t>
                </a:r>
                <a:r>
                  <a:rPr lang="it-IT" i="0" dirty="0">
                    <a:latin typeface="Cambria Math" panose="02040503050406030204" pitchFamily="18" charset="0"/>
                  </a:rPr>
                  <a:t>𝑞 ̇  </a:t>
                </a:r>
                <a:r>
                  <a:rPr lang="it-IT" dirty="0"/>
                  <a:t>della cinematica inversa, cioè la velocità in norma minima dei giunti necessaria affinché si possa realizzare il twist desiderato all’EE.</a:t>
                </a:r>
              </a:p>
              <a:p>
                <a:pPr lvl="1"/>
                <a:r>
                  <a:rPr lang="it-IT" dirty="0"/>
                  <a:t>2) proiezione di </a:t>
                </a:r>
                <a:r>
                  <a:rPr lang="it-IT" i="0" dirty="0">
                    <a:latin typeface="Cambria Math" panose="02040503050406030204" pitchFamily="18" charset="0"/>
                  </a:rPr>
                  <a:t>(𝑞0) ̇  </a:t>
                </a:r>
                <a:r>
                  <a:rPr lang="it-IT" dirty="0"/>
                  <a:t>nel nullo di </a:t>
                </a:r>
                <a:r>
                  <a:rPr lang="it-IT" i="0" dirty="0">
                    <a:latin typeface="Cambria Math" panose="02040503050406030204" pitchFamily="18" charset="0"/>
                  </a:rPr>
                  <a:t>𝐽</a:t>
                </a:r>
                <a:r>
                  <a:rPr lang="it-IT" b="0" i="0" dirty="0">
                    <a:latin typeface="Cambria Math" panose="02040503050406030204" pitchFamily="18" charset="0"/>
                  </a:rPr>
                  <a:t>.</a:t>
                </a:r>
                <a:r>
                  <a:rPr lang="it-IT" dirty="0"/>
                  <a:t> È la quota parte di </a:t>
                </a:r>
                <a:r>
                  <a:rPr lang="it-IT" i="0" dirty="0">
                    <a:latin typeface="Cambria Math" panose="02040503050406030204" pitchFamily="18" charset="0"/>
                  </a:rPr>
                  <a:t>(𝑞0) ̇</a:t>
                </a:r>
                <a:r>
                  <a:rPr lang="it-IT" dirty="0"/>
                  <a:t> desiderata che è possibile aggiungere a </a:t>
                </a:r>
                <a:r>
                  <a:rPr lang="it-IT" i="0">
                    <a:latin typeface="Cambria Math" panose="02040503050406030204" pitchFamily="18" charset="0"/>
                  </a:rPr>
                  <a:t>〖𝐽𝑤〗^𝑅</a:t>
                </a:r>
                <a:r>
                  <a:rPr lang="it-IT" i="0">
                    <a:latin typeface="Cambria Math" panose="02040503050406030204" pitchFamily="18" charset="0"/>
                    <a:ea typeface="Cambria Math" panose="02040503050406030204" pitchFamily="18" charset="0"/>
                  </a:rPr>
                  <a:t> 𝜉 </a:t>
                </a:r>
                <a:r>
                  <a:rPr lang="it-IT" dirty="0"/>
                  <a:t>senza alterare il twist all’end-</a:t>
                </a:r>
                <a:r>
                  <a:rPr lang="it-IT" dirty="0" err="1"/>
                  <a:t>effector</a:t>
                </a:r>
                <a:r>
                  <a:rPr lang="it-IT" dirty="0"/>
                  <a:t>. Sono detti movimenti interni o </a:t>
                </a:r>
                <a:r>
                  <a:rPr lang="it-IT" dirty="0" err="1"/>
                  <a:t>automovimenti</a:t>
                </a:r>
                <a:r>
                  <a:rPr lang="it-IT" dirty="0"/>
                  <a:t>.</a:t>
                </a:r>
              </a:p>
            </p:txBody>
          </p:sp>
        </mc:Fallback>
      </mc:AlternateContent>
      <p:sp>
        <p:nvSpPr>
          <p:cNvPr id="4" name="Segnaposto numero diapositiva 3"/>
          <p:cNvSpPr>
            <a:spLocks noGrp="1"/>
          </p:cNvSpPr>
          <p:nvPr>
            <p:ph type="sldNum" sz="quarter" idx="5"/>
          </p:nvPr>
        </p:nvSpPr>
        <p:spPr/>
        <p:txBody>
          <a:bodyPr/>
          <a:lstStyle/>
          <a:p>
            <a:fld id="{53CD9575-F2E5-4EA3-AAB7-DDD58199FF40}" type="slidenum">
              <a:rPr lang="it-IT" smtClean="0"/>
              <a:t>16</a:t>
            </a:fld>
            <a:endParaRPr lang="it-IT"/>
          </a:p>
        </p:txBody>
      </p:sp>
    </p:spTree>
    <p:extLst>
      <p:ext uri="{BB962C8B-B14F-4D97-AF65-F5344CB8AC3E}">
        <p14:creationId xmlns:p14="http://schemas.microsoft.com/office/powerpoint/2010/main" val="3458400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Con </a:t>
                </a:r>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r>
                          <a:rPr lang="it-IT" b="0" i="1" smtClean="0">
                            <a:latin typeface="Cambria Math" panose="02040503050406030204" pitchFamily="18" charset="0"/>
                          </a:rPr>
                          <m:t>0 </m:t>
                        </m:r>
                      </m:e>
                    </m:acc>
                  </m:oMath>
                </a14:m>
                <a:r>
                  <a:rPr lang="it-IT" dirty="0"/>
                  <a:t>posso inserire delle specifiche in più</a:t>
                </a:r>
                <a:r>
                  <a:rPr lang="it-IT" baseline="0" dirty="0"/>
                  <a:t> </a:t>
                </a:r>
                <a:r>
                  <a:rPr lang="it-IT" dirty="0"/>
                  <a:t>(delle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𝑞</m:t>
                        </m:r>
                      </m:e>
                    </m:acc>
                    <m:r>
                      <a:rPr lang="it-IT" i="1" dirty="0">
                        <a:latin typeface="Cambria Math" panose="02040503050406030204" pitchFamily="18" charset="0"/>
                      </a:rPr>
                      <m:t> </m:t>
                    </m:r>
                  </m:oMath>
                </a14:m>
                <a:r>
                  <a:rPr lang="it-IT" dirty="0"/>
                  <a:t>desiderate) senza</a:t>
                </a:r>
                <a:r>
                  <a:rPr lang="it-IT" baseline="0" dirty="0"/>
                  <a:t> alterare </a:t>
                </a:r>
                <a:r>
                  <a:rPr lang="it-IT" dirty="0"/>
                  <a:t>il twist all’EE in quanto nella soluzione vengono filtrate dal proiettore al nullo </a:t>
                </a:r>
                <a14:m>
                  <m:oMath xmlns:m="http://schemas.openxmlformats.org/officeDocument/2006/math">
                    <m:r>
                      <a:rPr lang="it-IT" i="1" dirty="0" smtClean="0">
                        <a:latin typeface="Cambria Math" panose="02040503050406030204" pitchFamily="18" charset="0"/>
                      </a:rPr>
                      <m:t>𝑃</m:t>
                    </m:r>
                  </m:oMath>
                </a14:m>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Chiamando allora </a:t>
                </a:r>
                <a14:m>
                  <m:oMath xmlns:m="http://schemas.openxmlformats.org/officeDocument/2006/math">
                    <m:r>
                      <a:rPr lang="it-IT" i="1" dirty="0" smtClean="0">
                        <a:latin typeface="Cambria Math" panose="02040503050406030204" pitchFamily="18" charset="0"/>
                      </a:rPr>
                      <m:t>𝐻</m:t>
                    </m:r>
                    <m:r>
                      <a:rPr lang="it-IT" b="0" i="1" dirty="0" smtClean="0">
                        <a:latin typeface="Cambria Math" panose="02040503050406030204" pitchFamily="18" charset="0"/>
                      </a:rPr>
                      <m:t>(</m:t>
                    </m:r>
                    <m:r>
                      <a:rPr lang="it-IT" b="0" i="1" dirty="0" smtClean="0">
                        <a:latin typeface="Cambria Math" panose="02040503050406030204" pitchFamily="18" charset="0"/>
                      </a:rPr>
                      <m:t>𝑞</m:t>
                    </m:r>
                    <m:r>
                      <a:rPr lang="it-IT" b="0" i="1" dirty="0" smtClean="0">
                        <a:latin typeface="Cambria Math" panose="02040503050406030204" pitchFamily="18" charset="0"/>
                      </a:rPr>
                      <m:t>)</m:t>
                    </m:r>
                  </m:oMath>
                </a14:m>
                <a:r>
                  <a:rPr lang="it-IT" dirty="0"/>
                  <a:t> una funzione obiettivo derivabile, scegliamo </a:t>
                </a:r>
                <a14:m>
                  <m:oMath xmlns:m="http://schemas.openxmlformats.org/officeDocument/2006/math">
                    <m:acc>
                      <m:accPr>
                        <m:chr m:val="̇"/>
                        <m:ctrlPr>
                          <a:rPr lang="it-IT" i="1" dirty="0">
                            <a:latin typeface="Cambria Math" panose="02040503050406030204" pitchFamily="18" charset="0"/>
                          </a:rPr>
                        </m:ctrlPr>
                      </m:accPr>
                      <m:e>
                        <m:r>
                          <a:rPr lang="it-IT" i="1" dirty="0">
                            <a:latin typeface="Cambria Math" panose="02040503050406030204" pitchFamily="18" charset="0"/>
                          </a:rPr>
                          <m:t>𝑞</m:t>
                        </m:r>
                        <m:r>
                          <a:rPr lang="it-IT" b="0" i="1" dirty="0" smtClean="0">
                            <a:latin typeface="Cambria Math" panose="02040503050406030204" pitchFamily="18" charset="0"/>
                          </a:rPr>
                          <m:t>0</m:t>
                        </m:r>
                      </m:e>
                    </m:acc>
                    <m:r>
                      <a:rPr lang="it-IT" i="1" dirty="0">
                        <a:latin typeface="Cambria Math" panose="02040503050406030204" pitchFamily="18" charset="0"/>
                      </a:rPr>
                      <m:t> </m:t>
                    </m:r>
                  </m:oMath>
                </a14:m>
                <a:r>
                  <a:rPr lang="it-IT" dirty="0"/>
                  <a:t>lungo il suo gradiente di massima crescita</a:t>
                </a:r>
                <a:r>
                  <a:rPr lang="it-IT" baseline="0" dirty="0"/>
                  <a:t> (</a:t>
                </a:r>
                <a:r>
                  <a:rPr lang="it-IT" dirty="0"/>
                  <a:t>nella sua direzione di massima salita,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𝑞</m:t>
                        </m:r>
                        <m:r>
                          <a:rPr lang="it-IT" i="1" dirty="0">
                            <a:latin typeface="Cambria Math" panose="02040503050406030204" pitchFamily="18" charset="0"/>
                          </a:rPr>
                          <m:t>0</m:t>
                        </m:r>
                      </m:e>
                    </m:acc>
                    <m:r>
                      <a:rPr lang="it-IT" i="1" dirty="0">
                        <a:latin typeface="Cambria Math" panose="02040503050406030204" pitchFamily="18" charset="0"/>
                      </a:rPr>
                      <m:t> </m:t>
                    </m:r>
                  </m:oMath>
                </a14:m>
                <a:r>
                  <a:rPr lang="it-IT" dirty="0"/>
                  <a:t>in modo che massimizzi localmente la funzione scalare </a:t>
                </a:r>
                <a14:m>
                  <m:oMath xmlns:m="http://schemas.openxmlformats.org/officeDocument/2006/math">
                    <m:r>
                      <a:rPr lang="it-IT" i="1" dirty="0">
                        <a:latin typeface="Cambria Math" panose="02040503050406030204" pitchFamily="18" charset="0"/>
                      </a:rPr>
                      <m:t>𝐻</m:t>
                    </m:r>
                    <m:r>
                      <a:rPr lang="it-IT" i="1" dirty="0">
                        <a:latin typeface="Cambria Math" panose="02040503050406030204" pitchFamily="18" charset="0"/>
                      </a:rPr>
                      <m:t>(</m:t>
                    </m:r>
                    <m:r>
                      <a:rPr lang="it-IT" i="1" dirty="0">
                        <a:latin typeface="Cambria Math" panose="02040503050406030204" pitchFamily="18" charset="0"/>
                      </a:rPr>
                      <m:t>𝑞</m:t>
                    </m:r>
                    <m:r>
                      <a:rPr lang="it-IT" i="1" dirty="0">
                        <a:latin typeface="Cambria Math" panose="02040503050406030204" pitchFamily="18" charset="0"/>
                      </a:rPr>
                      <m:t>)</m:t>
                    </m:r>
                  </m:oMath>
                </a14:m>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seconda degli obiettivi, varia la scelta di H e quindi di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𝑞</m:t>
                        </m:r>
                        <m:r>
                          <a:rPr lang="it-IT" b="0" i="1" dirty="0" smtClean="0">
                            <a:latin typeface="Cambria Math" panose="02040503050406030204" pitchFamily="18" charset="0"/>
                          </a:rPr>
                          <m:t>0</m:t>
                        </m:r>
                      </m:e>
                    </m:acc>
                  </m:oMath>
                </a14:m>
                <a:r>
                  <a:rPr lang="it-IT" dirty="0"/>
                  <a:t>.</a:t>
                </a:r>
                <a:r>
                  <a:rPr lang="it-IT" baseline="0" dirty="0"/>
                  <a:t> Nel mio caso</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Il primo obiettivo scelto è l’ergonomia, definita in termini di minor velocità ai giunti. Per fare solo questo, basta mettere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𝑞</m:t>
                        </m:r>
                        <m:r>
                          <a:rPr lang="it-IT" i="1" dirty="0">
                            <a:latin typeface="Cambria Math" panose="02040503050406030204" pitchFamily="18" charset="0"/>
                          </a:rPr>
                          <m:t>0</m:t>
                        </m:r>
                      </m:e>
                    </m:acc>
                    <m:r>
                      <a:rPr lang="it-IT" i="1" dirty="0" smtClean="0">
                        <a:latin typeface="Cambria Math" panose="02040503050406030204" pitchFamily="18" charset="0"/>
                      </a:rPr>
                      <m:t>= 0 </m:t>
                    </m:r>
                  </m:oMath>
                </a14:m>
                <a:r>
                  <a:rPr lang="it-IT" dirty="0"/>
                  <a:t>(sparisce la parte di proiettore al nullo di </a:t>
                </a:r>
                <a14:m>
                  <m:oMath xmlns:m="http://schemas.openxmlformats.org/officeDocument/2006/math">
                    <m:r>
                      <a:rPr lang="it-IT" i="1" dirty="0" smtClean="0">
                        <a:latin typeface="Cambria Math" panose="02040503050406030204" pitchFamily="18" charset="0"/>
                      </a:rPr>
                      <m:t>𝐽</m:t>
                    </m:r>
                    <m:r>
                      <a:rPr lang="it-IT" b="0" i="1" dirty="0" smtClean="0">
                        <a:latin typeface="Cambria Math" panose="02040503050406030204" pitchFamily="18" charset="0"/>
                      </a:rPr>
                      <m:t>)</m:t>
                    </m:r>
                    <m:r>
                      <a:rPr lang="it-IT" b="0" i="0" dirty="0" smtClean="0">
                        <a:latin typeface="Cambria Math" panose="02040503050406030204" pitchFamily="18" charset="0"/>
                      </a:rPr>
                      <m:t> </m:t>
                    </m:r>
                  </m:oMath>
                </a14:m>
                <a:r>
                  <a:rPr lang="it-IT" dirty="0"/>
                  <a:t>e imporre una matrice dei pesi </a:t>
                </a:r>
                <a14:m>
                  <m:oMath xmlns:m="http://schemas.openxmlformats.org/officeDocument/2006/math">
                    <m:r>
                      <a:rPr lang="it-IT" i="1" dirty="0" smtClean="0">
                        <a:latin typeface="Cambria Math" panose="02040503050406030204" pitchFamily="18" charset="0"/>
                      </a:rPr>
                      <m:t>𝑊</m:t>
                    </m:r>
                  </m:oMath>
                </a14:m>
                <a:r>
                  <a:rPr lang="it-IT" dirty="0"/>
                  <a:t> appropriata.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Ho scelto i pesi basandomi sul </a:t>
                </a:r>
                <a:r>
                  <a:rPr lang="en-US" dirty="0" err="1"/>
                  <a:t>fatto</a:t>
                </a:r>
                <a:r>
                  <a:rPr lang="en-US" dirty="0"/>
                  <a:t> </a:t>
                </a:r>
                <a:r>
                  <a:rPr lang="en-US" dirty="0" err="1"/>
                  <a:t>che</a:t>
                </a:r>
                <a:r>
                  <a:rPr lang="en-US" dirty="0"/>
                  <a:t> la </a:t>
                </a:r>
                <a:r>
                  <a:rPr lang="en-US" dirty="0" err="1"/>
                  <a:t>spalla</a:t>
                </a:r>
                <a:r>
                  <a:rPr lang="en-US" dirty="0"/>
                  <a:t> non ha un </a:t>
                </a:r>
                <a:r>
                  <a:rPr lang="en-US" dirty="0" err="1"/>
                  <a:t>grande</a:t>
                </a:r>
                <a:r>
                  <a:rPr lang="en-US" dirty="0"/>
                  <a:t> range di </a:t>
                </a:r>
                <a:r>
                  <a:rPr lang="en-US" dirty="0" err="1"/>
                  <a:t>movimento</a:t>
                </a:r>
                <a:r>
                  <a:rPr lang="en-US" dirty="0"/>
                  <a:t>, </a:t>
                </a:r>
                <a:r>
                  <a:rPr lang="en-US" dirty="0" err="1"/>
                  <a:t>quindi</a:t>
                </a:r>
                <a:r>
                  <a:rPr lang="en-US" dirty="0"/>
                  <a:t> </a:t>
                </a:r>
                <a:r>
                  <a:rPr lang="en-US" dirty="0" err="1"/>
                  <a:t>va</a:t>
                </a:r>
                <a:r>
                  <a:rPr lang="en-US" dirty="0"/>
                  <a:t> </a:t>
                </a:r>
                <a:r>
                  <a:rPr lang="en-US" dirty="0" err="1"/>
                  <a:t>pesata</a:t>
                </a:r>
                <a:r>
                  <a:rPr lang="en-US" dirty="0"/>
                  <a:t> </a:t>
                </a:r>
                <a:r>
                  <a:rPr lang="en-US" dirty="0" err="1"/>
                  <a:t>maggiormente</a:t>
                </a:r>
                <a:r>
                  <a:rPr lang="en-US" dirty="0"/>
                  <a:t> la </a:t>
                </a:r>
                <a:r>
                  <a:rPr lang="en-US" dirty="0" err="1"/>
                  <a:t>velocità</a:t>
                </a:r>
                <a:r>
                  <a:rPr lang="en-US" dirty="0"/>
                  <a:t> </a:t>
                </a:r>
                <a:r>
                  <a:rPr lang="en-US" dirty="0" err="1"/>
                  <a:t>dei</a:t>
                </a:r>
                <a:r>
                  <a:rPr lang="en-US" dirty="0"/>
                  <a:t> </a:t>
                </a:r>
                <a:r>
                  <a:rPr lang="en-US" dirty="0" err="1"/>
                  <a:t>giunti</a:t>
                </a:r>
                <a:r>
                  <a:rPr lang="en-US" dirty="0"/>
                  <a:t> </a:t>
                </a:r>
                <a:r>
                  <a:rPr lang="en-US" dirty="0" err="1"/>
                  <a:t>alla</a:t>
                </a:r>
                <a:r>
                  <a:rPr lang="en-US" dirty="0"/>
                  <a:t> base (I </a:t>
                </a:r>
                <a:r>
                  <a:rPr lang="en-US" dirty="0" err="1"/>
                  <a:t>tre</a:t>
                </a:r>
                <a:r>
                  <a:rPr lang="en-US" dirty="0"/>
                  <a:t> </a:t>
                </a:r>
                <a:r>
                  <a:rPr lang="en-US" dirty="0" err="1"/>
                  <a:t>che</a:t>
                </a:r>
                <a:r>
                  <a:rPr lang="en-US" dirty="0"/>
                  <a:t> </a:t>
                </a:r>
                <a:r>
                  <a:rPr lang="en-US" dirty="0" err="1"/>
                  <a:t>determinano</a:t>
                </a:r>
                <a:r>
                  <a:rPr lang="en-US" dirty="0"/>
                  <a:t> la </a:t>
                </a:r>
                <a:r>
                  <a:rPr lang="en-US" dirty="0" err="1"/>
                  <a:t>posa</a:t>
                </a:r>
                <a:r>
                  <a:rPr lang="en-US" dirty="0"/>
                  <a:t> </a:t>
                </a:r>
                <a:r>
                  <a:rPr lang="en-US" dirty="0" err="1"/>
                  <a:t>della</a:t>
                </a:r>
                <a:r>
                  <a:rPr lang="en-US" dirty="0"/>
                  <a:t> </a:t>
                </a:r>
                <a:r>
                  <a:rPr lang="en-US" dirty="0" err="1"/>
                  <a:t>spalla</a:t>
                </a:r>
                <a:r>
                  <a:rPr lang="en-US" dirty="0"/>
                  <a:t>). Per il </a:t>
                </a:r>
                <a:r>
                  <a:rPr lang="en-US" dirty="0" err="1"/>
                  <a:t>polso</a:t>
                </a:r>
                <a:r>
                  <a:rPr lang="en-US" dirty="0"/>
                  <a:t>, ho </a:t>
                </a:r>
                <a:r>
                  <a:rPr lang="en-US" dirty="0" err="1"/>
                  <a:t>adottato</a:t>
                </a:r>
                <a:r>
                  <a:rPr lang="en-US" dirty="0"/>
                  <a:t> </a:t>
                </a:r>
                <a:r>
                  <a:rPr lang="en-US" dirty="0" err="1"/>
                  <a:t>invece</a:t>
                </a:r>
                <a:r>
                  <a:rPr lang="en-US" dirty="0"/>
                  <a:t> </a:t>
                </a:r>
                <a:r>
                  <a:rPr lang="en-US" dirty="0" err="1"/>
                  <a:t>quelli</a:t>
                </a:r>
                <a:r>
                  <a:rPr lang="en-US" dirty="0"/>
                  <a:t> </a:t>
                </a:r>
                <a:r>
                  <a:rPr lang="en-US" dirty="0" err="1"/>
                  <a:t>suggeriti</a:t>
                </a:r>
                <a:r>
                  <a:rPr lang="en-US" dirty="0"/>
                  <a:t> </a:t>
                </a:r>
                <a:r>
                  <a:rPr lang="en-US" dirty="0" err="1"/>
                  <a:t>nel</a:t>
                </a:r>
                <a:r>
                  <a:rPr lang="en-US" dirty="0"/>
                  <a:t> paper di </a:t>
                </a:r>
                <a:r>
                  <a:rPr lang="en-US" dirty="0" err="1"/>
                  <a:t>Xuguang</a:t>
                </a:r>
                <a:r>
                  <a:rPr lang="en-US" dirty="0"/>
                  <a:t> Wang (A behavior-based inverse kinematics algorithm to predict arm prehension postures for computer-aided ergonomic evaluation)</a:t>
                </a:r>
              </a:p>
              <a:p>
                <a:r>
                  <a:rPr lang="it-IT" dirty="0"/>
                  <a:t>weights  = {20,20,20,1,1,1,1,1.5,2,3};</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Risolvendo con la sola ergonomia, il gomito si porta però in una configurazione alta, non naturale. Ho quindi aggiunto </a:t>
                </a:r>
                <a:r>
                  <a:rPr lang="it-IT" baseline="0" dirty="0"/>
                  <a:t>un secondo obiettivo, cioè </a:t>
                </a:r>
                <a:r>
                  <a:rPr lang="it-IT" dirty="0"/>
                  <a:t>il rispetto</a:t>
                </a:r>
                <a:r>
                  <a:rPr lang="it-IT" baseline="0" dirty="0"/>
                  <a:t> dei range fisiologici. Gli angoli di giunto non possono infatti assumere qualsiasi valore, essendo la rappresentazione di un arto umano dove le articolazioni hanno movimenti limitati. Ho quindi definito</a:t>
                </a:r>
                <a:r>
                  <a:rPr lang="it-IT" dirty="0"/>
                  <a:t> </a:t>
                </a:r>
                <a14:m>
                  <m:oMath xmlns:m="http://schemas.openxmlformats.org/officeDocument/2006/math">
                    <m:r>
                      <a:rPr lang="it-IT" i="1" dirty="0" smtClean="0">
                        <a:latin typeface="Cambria Math" panose="02040503050406030204" pitchFamily="18" charset="0"/>
                      </a:rPr>
                      <m:t>𝐻</m:t>
                    </m:r>
                    <m:r>
                      <a:rPr lang="it-IT" b="0" i="1" dirty="0" smtClean="0">
                        <a:latin typeface="Cambria Math" panose="02040503050406030204" pitchFamily="18" charset="0"/>
                      </a:rPr>
                      <m:t>(</m:t>
                    </m:r>
                    <m:r>
                      <a:rPr lang="it-IT" b="0" i="1" dirty="0" smtClean="0">
                        <a:latin typeface="Cambria Math" panose="02040503050406030204" pitchFamily="18" charset="0"/>
                      </a:rPr>
                      <m:t>𝑞</m:t>
                    </m:r>
                    <m:r>
                      <a:rPr lang="it-IT" b="0" i="1" dirty="0" smtClean="0">
                        <a:latin typeface="Cambria Math" panose="02040503050406030204" pitchFamily="18" charset="0"/>
                      </a:rPr>
                      <m:t>)</m:t>
                    </m:r>
                  </m:oMath>
                </a14:m>
                <a:r>
                  <a:rPr lang="it-IT" dirty="0"/>
                  <a:t> in modo da tenere gli angoli in centro corsa, così da limitare il più possibile il rischio di uscita dai range.</a:t>
                </a:r>
                <a:r>
                  <a:rPr lang="it-IT" baseline="0" dirty="0"/>
                  <a:t> </a:t>
                </a:r>
                <a:r>
                  <a:rPr lang="it-IT" dirty="0"/>
                  <a:t> si ottiene così </a:t>
                </a:r>
                <a14:m>
                  <m:oMath xmlns:m="http://schemas.openxmlformats.org/officeDocument/2006/math">
                    <m:acc>
                      <m:accPr>
                        <m:chr m:val="̇"/>
                        <m:ctrlPr>
                          <a:rPr lang="it-IT" i="1" dirty="0">
                            <a:latin typeface="Cambria Math" panose="02040503050406030204" pitchFamily="18" charset="0"/>
                          </a:rPr>
                        </m:ctrlPr>
                      </m:accPr>
                      <m:e>
                        <m:r>
                          <a:rPr lang="it-IT" i="1" dirty="0">
                            <a:latin typeface="Cambria Math" panose="02040503050406030204" pitchFamily="18" charset="0"/>
                          </a:rPr>
                          <m:t>𝑞</m:t>
                        </m:r>
                        <m:r>
                          <a:rPr lang="it-IT" i="1" dirty="0">
                            <a:latin typeface="Cambria Math" panose="02040503050406030204" pitchFamily="18" charset="0"/>
                          </a:rPr>
                          <m:t>0</m:t>
                        </m:r>
                      </m:e>
                    </m:acc>
                    <m:r>
                      <a:rPr lang="it-IT" i="1" dirty="0" smtClean="0">
                        <a:latin typeface="Cambria Math" panose="02040503050406030204" pitchFamily="18" charset="0"/>
                        <a:ea typeface="Cambria Math" panose="02040503050406030204" pitchFamily="18" charset="0"/>
                      </a:rPr>
                      <m:t>≠</m:t>
                    </m:r>
                    <m:r>
                      <a:rPr lang="it-IT" i="1" dirty="0">
                        <a:latin typeface="Cambria Math" panose="02040503050406030204" pitchFamily="18" charset="0"/>
                      </a:rPr>
                      <m:t> 0</m:t>
                    </m:r>
                  </m:oMath>
                </a14:m>
                <a:r>
                  <a:rPr lang="it-IT" dirty="0"/>
                  <a:t>. </a:t>
                </a:r>
                <a:r>
                  <a:rPr lang="it-IT" baseline="0" dirty="0"/>
                  <a:t> vediamo velocemente questi range</a:t>
                </a:r>
                <a:endParaRPr lang="it-IT"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Con </a:t>
                </a:r>
                <a:r>
                  <a:rPr lang="it-IT" i="0">
                    <a:latin typeface="Cambria Math" panose="02040503050406030204" pitchFamily="18" charset="0"/>
                  </a:rPr>
                  <a:t>(</a:t>
                </a:r>
                <a:r>
                  <a:rPr lang="it-IT" b="0" i="0">
                    <a:latin typeface="Cambria Math" panose="02040503050406030204" pitchFamily="18" charset="0"/>
                  </a:rPr>
                  <a:t>𝑞0 ) ̇</a:t>
                </a:r>
                <a:r>
                  <a:rPr lang="it-IT" dirty="0"/>
                  <a:t>posso inserire delle specifiche in più</a:t>
                </a:r>
                <a:r>
                  <a:rPr lang="it-IT" baseline="0" dirty="0"/>
                  <a:t> </a:t>
                </a:r>
                <a:r>
                  <a:rPr lang="it-IT" dirty="0"/>
                  <a:t>(delle </a:t>
                </a:r>
                <a:r>
                  <a:rPr lang="it-IT" i="0" dirty="0">
                    <a:latin typeface="Cambria Math" panose="02040503050406030204" pitchFamily="18" charset="0"/>
                  </a:rPr>
                  <a:t>𝑞 ̇  </a:t>
                </a:r>
                <a:r>
                  <a:rPr lang="it-IT" dirty="0"/>
                  <a:t>desiderate) senza</a:t>
                </a:r>
                <a:r>
                  <a:rPr lang="it-IT" baseline="0" dirty="0"/>
                  <a:t> alterare </a:t>
                </a:r>
                <a:r>
                  <a:rPr lang="it-IT" dirty="0"/>
                  <a:t>il twist all’EE in quanto nella soluzione vengono filtrate dal proiettore al nullo </a:t>
                </a:r>
                <a:r>
                  <a:rPr lang="it-IT" i="0" dirty="0">
                    <a:latin typeface="Cambria Math" panose="02040503050406030204" pitchFamily="18" charset="0"/>
                  </a:rPr>
                  <a:t>𝑃</a:t>
                </a:r>
                <a:r>
                  <a:rPr lang="it-IT" dirty="0"/>
                  <a:t>.</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Chiamando </a:t>
                </a:r>
                <a:r>
                  <a:rPr lang="it-IT" i="0" dirty="0">
                    <a:latin typeface="Cambria Math" panose="02040503050406030204" pitchFamily="18" charset="0"/>
                  </a:rPr>
                  <a:t>𝐻</a:t>
                </a:r>
                <a:r>
                  <a:rPr lang="it-IT" b="0" i="0" dirty="0">
                    <a:latin typeface="Cambria Math" panose="02040503050406030204" pitchFamily="18" charset="0"/>
                  </a:rPr>
                  <a:t>(𝑞)</a:t>
                </a:r>
                <a:r>
                  <a:rPr lang="it-IT" dirty="0"/>
                  <a:t> una funzione obiettivo derivabile, scegliamo </a:t>
                </a:r>
                <a:r>
                  <a:rPr lang="it-IT" i="0" dirty="0">
                    <a:latin typeface="Cambria Math" panose="02040503050406030204" pitchFamily="18" charset="0"/>
                  </a:rPr>
                  <a:t>(𝑞</a:t>
                </a:r>
                <a:r>
                  <a:rPr lang="it-IT" b="0" i="0" dirty="0">
                    <a:latin typeface="Cambria Math" panose="02040503050406030204" pitchFamily="18" charset="0"/>
                  </a:rPr>
                  <a:t>0) ̇ </a:t>
                </a:r>
                <a:r>
                  <a:rPr lang="it-IT" i="0" dirty="0">
                    <a:latin typeface="Cambria Math" panose="02040503050406030204" pitchFamily="18" charset="0"/>
                  </a:rPr>
                  <a:t> </a:t>
                </a:r>
                <a:r>
                  <a:rPr lang="it-IT" dirty="0"/>
                  <a:t>lungo il suo gradiente di massima crescita</a:t>
                </a:r>
                <a:r>
                  <a:rPr lang="it-IT" baseline="0" dirty="0"/>
                  <a:t> (</a:t>
                </a:r>
                <a:r>
                  <a:rPr lang="it-IT" dirty="0"/>
                  <a:t>nella sua direzione di massima salita, </a:t>
                </a:r>
                <a:r>
                  <a:rPr lang="it-IT" i="0" dirty="0">
                    <a:latin typeface="Cambria Math" panose="02040503050406030204" pitchFamily="18" charset="0"/>
                  </a:rPr>
                  <a:t>(𝑞0) ̇  </a:t>
                </a:r>
                <a:r>
                  <a:rPr lang="it-IT" dirty="0"/>
                  <a:t>in modo che massimizzi localmente la funzione scalare </a:t>
                </a:r>
                <a:r>
                  <a:rPr lang="it-IT" i="0" dirty="0">
                    <a:latin typeface="Cambria Math" panose="02040503050406030204" pitchFamily="18" charset="0"/>
                  </a:rPr>
                  <a:t>𝐻(𝑞)</a:t>
                </a:r>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 seconda degli obiettivi, varia la scelta di H e di </a:t>
                </a:r>
                <a:r>
                  <a:rPr lang="it-IT" i="0" dirty="0">
                    <a:latin typeface="Cambria Math" panose="02040503050406030204" pitchFamily="18" charset="0"/>
                  </a:rPr>
                  <a:t>(𝑞</a:t>
                </a:r>
                <a:r>
                  <a:rPr lang="it-IT" b="0" i="0" dirty="0">
                    <a:latin typeface="Cambria Math" panose="02040503050406030204" pitchFamily="18" charset="0"/>
                  </a:rPr>
                  <a:t>0) ̇</a:t>
                </a:r>
                <a:r>
                  <a:rPr lang="it-IT" dirty="0"/>
                  <a:t>. Nel nostro caso: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Il primo obiettivo è l’ergonomia, definita da noi in termini di minor velocità ai giunti. Per fare solo questo, basterebbe mettere </a:t>
                </a:r>
                <a:r>
                  <a:rPr lang="it-IT" i="0" dirty="0">
                    <a:latin typeface="Cambria Math" panose="02040503050406030204" pitchFamily="18" charset="0"/>
                  </a:rPr>
                  <a:t>(𝑞0) ̇= 0 </a:t>
                </a:r>
                <a:r>
                  <a:rPr lang="it-IT" dirty="0"/>
                  <a:t>(sparisce la parte di proiettore al nullo di </a:t>
                </a:r>
                <a:r>
                  <a:rPr lang="it-IT" i="0" dirty="0">
                    <a:latin typeface="Cambria Math" panose="02040503050406030204" pitchFamily="18" charset="0"/>
                  </a:rPr>
                  <a:t>𝐽</a:t>
                </a:r>
                <a:r>
                  <a:rPr lang="it-IT" b="0" i="0" dirty="0">
                    <a:latin typeface="Cambria Math" panose="02040503050406030204" pitchFamily="18" charset="0"/>
                  </a:rPr>
                  <a:t>)</a:t>
                </a:r>
                <a:r>
                  <a:rPr lang="it-IT" dirty="0"/>
                  <a:t>. Si deve poi imporre la matrice dei pesi </a:t>
                </a:r>
                <a:r>
                  <a:rPr lang="it-IT" i="0" dirty="0">
                    <a:latin typeface="Cambria Math" panose="02040503050406030204" pitchFamily="18" charset="0"/>
                  </a:rPr>
                  <a:t>𝑊</a:t>
                </a:r>
                <a:r>
                  <a:rPr lang="it-IT"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 pesi sono</a:t>
                </a:r>
                <a:r>
                  <a:rPr lang="en-US" dirty="0"/>
                  <a:t> </a:t>
                </a:r>
                <a:r>
                  <a:rPr lang="en-US" dirty="0" err="1"/>
                  <a:t>scelti</a:t>
                </a:r>
                <a:r>
                  <a:rPr lang="en-US" dirty="0"/>
                  <a:t> In base al </a:t>
                </a:r>
                <a:r>
                  <a:rPr lang="en-US" dirty="0" err="1"/>
                  <a:t>fatto</a:t>
                </a:r>
                <a:r>
                  <a:rPr lang="en-US" dirty="0"/>
                  <a:t> </a:t>
                </a:r>
                <a:r>
                  <a:rPr lang="en-US" dirty="0" err="1"/>
                  <a:t>che</a:t>
                </a:r>
                <a:r>
                  <a:rPr lang="en-US" dirty="0"/>
                  <a:t> la </a:t>
                </a:r>
                <a:r>
                  <a:rPr lang="en-US" dirty="0" err="1"/>
                  <a:t>spalla</a:t>
                </a:r>
                <a:r>
                  <a:rPr lang="en-US" dirty="0"/>
                  <a:t> non ha un </a:t>
                </a:r>
                <a:r>
                  <a:rPr lang="en-US" dirty="0" err="1"/>
                  <a:t>grande</a:t>
                </a:r>
                <a:r>
                  <a:rPr lang="en-US" dirty="0"/>
                  <a:t> range di </a:t>
                </a:r>
                <a:r>
                  <a:rPr lang="en-US" dirty="0" err="1"/>
                  <a:t>movimento</a:t>
                </a:r>
                <a:r>
                  <a:rPr lang="en-US" dirty="0"/>
                  <a:t>, </a:t>
                </a:r>
                <a:r>
                  <a:rPr lang="en-US" dirty="0" err="1"/>
                  <a:t>quindi</a:t>
                </a:r>
                <a:r>
                  <a:rPr lang="en-US" dirty="0"/>
                  <a:t> </a:t>
                </a:r>
                <a:r>
                  <a:rPr lang="en-US" dirty="0" err="1"/>
                  <a:t>si</a:t>
                </a:r>
                <a:r>
                  <a:rPr lang="en-US" dirty="0"/>
                  <a:t> </a:t>
                </a:r>
                <a:r>
                  <a:rPr lang="en-US" dirty="0" err="1"/>
                  <a:t>pesa</a:t>
                </a:r>
                <a:r>
                  <a:rPr lang="en-US" dirty="0"/>
                  <a:t> </a:t>
                </a:r>
                <a:r>
                  <a:rPr lang="en-US" dirty="0" err="1"/>
                  <a:t>maggiormente</a:t>
                </a:r>
                <a:r>
                  <a:rPr lang="en-US" dirty="0"/>
                  <a:t> la </a:t>
                </a:r>
                <a:r>
                  <a:rPr lang="en-US" dirty="0" err="1"/>
                  <a:t>velocità</a:t>
                </a:r>
                <a:r>
                  <a:rPr lang="en-US" dirty="0"/>
                  <a:t> </a:t>
                </a:r>
                <a:r>
                  <a:rPr lang="en-US" dirty="0" err="1"/>
                  <a:t>dei</a:t>
                </a:r>
                <a:r>
                  <a:rPr lang="en-US" dirty="0"/>
                  <a:t> </a:t>
                </a:r>
                <a:r>
                  <a:rPr lang="en-US" dirty="0" err="1"/>
                  <a:t>giunti</a:t>
                </a:r>
                <a:r>
                  <a:rPr lang="en-US" dirty="0"/>
                  <a:t> </a:t>
                </a:r>
                <a:r>
                  <a:rPr lang="en-US" dirty="0" err="1"/>
                  <a:t>alla</a:t>
                </a:r>
                <a:r>
                  <a:rPr lang="en-US" dirty="0"/>
                  <a:t> base (I </a:t>
                </a:r>
                <a:r>
                  <a:rPr lang="en-US" dirty="0" err="1"/>
                  <a:t>tre</a:t>
                </a:r>
                <a:r>
                  <a:rPr lang="en-US" dirty="0"/>
                  <a:t> </a:t>
                </a:r>
                <a:r>
                  <a:rPr lang="en-US" dirty="0" err="1"/>
                  <a:t>che</a:t>
                </a:r>
                <a:r>
                  <a:rPr lang="en-US" dirty="0"/>
                  <a:t> </a:t>
                </a:r>
                <a:r>
                  <a:rPr lang="en-US" dirty="0" err="1"/>
                  <a:t>determinano</a:t>
                </a:r>
                <a:r>
                  <a:rPr lang="en-US" dirty="0"/>
                  <a:t> la </a:t>
                </a:r>
                <a:r>
                  <a:rPr lang="en-US" dirty="0" err="1"/>
                  <a:t>posa</a:t>
                </a:r>
                <a:r>
                  <a:rPr lang="en-US" dirty="0"/>
                  <a:t> </a:t>
                </a:r>
                <a:r>
                  <a:rPr lang="en-US" dirty="0" err="1"/>
                  <a:t>della</a:t>
                </a:r>
                <a:r>
                  <a:rPr lang="en-US" dirty="0"/>
                  <a:t> </a:t>
                </a:r>
                <a:r>
                  <a:rPr lang="en-US" dirty="0" err="1"/>
                  <a:t>spalla</a:t>
                </a:r>
                <a:r>
                  <a:rPr lang="en-US" dirty="0"/>
                  <a:t>). Per il </a:t>
                </a:r>
                <a:r>
                  <a:rPr lang="en-US" dirty="0" err="1"/>
                  <a:t>polso</a:t>
                </a:r>
                <a:r>
                  <a:rPr lang="en-US" dirty="0"/>
                  <a:t>, </a:t>
                </a:r>
                <a:r>
                  <a:rPr lang="en-US" dirty="0" err="1"/>
                  <a:t>i</a:t>
                </a:r>
                <a:r>
                  <a:rPr lang="en-US" dirty="0"/>
                  <a:t> </a:t>
                </a:r>
                <a:r>
                  <a:rPr lang="en-US" dirty="0" err="1"/>
                  <a:t>pesi</a:t>
                </a:r>
                <a:r>
                  <a:rPr lang="en-US" dirty="0"/>
                  <a:t> </a:t>
                </a:r>
                <a:r>
                  <a:rPr lang="en-US" dirty="0" err="1"/>
                  <a:t>sono</a:t>
                </a:r>
                <a:r>
                  <a:rPr lang="en-US" dirty="0"/>
                  <a:t> </a:t>
                </a:r>
                <a:r>
                  <a:rPr lang="en-US" dirty="0" err="1"/>
                  <a:t>scelti</a:t>
                </a:r>
                <a:r>
                  <a:rPr lang="en-US" dirty="0"/>
                  <a:t> </a:t>
                </a:r>
                <a:r>
                  <a:rPr lang="en-US" dirty="0" err="1"/>
                  <a:t>pari</a:t>
                </a:r>
                <a:r>
                  <a:rPr lang="en-US" dirty="0"/>
                  <a:t> a </a:t>
                </a:r>
                <a:r>
                  <a:rPr lang="en-US" dirty="0" err="1"/>
                  <a:t>quelli</a:t>
                </a:r>
                <a:r>
                  <a:rPr lang="en-US" dirty="0"/>
                  <a:t> </a:t>
                </a:r>
                <a:r>
                  <a:rPr lang="en-US" dirty="0" err="1"/>
                  <a:t>suggeriti</a:t>
                </a:r>
                <a:r>
                  <a:rPr lang="en-US" dirty="0"/>
                  <a:t> </a:t>
                </a:r>
                <a:r>
                  <a:rPr lang="en-US" dirty="0" err="1"/>
                  <a:t>nel</a:t>
                </a:r>
                <a:r>
                  <a:rPr lang="en-US" dirty="0"/>
                  <a:t> paper di </a:t>
                </a:r>
                <a:r>
                  <a:rPr lang="en-US" dirty="0" err="1"/>
                  <a:t>Xuguang</a:t>
                </a:r>
                <a:r>
                  <a:rPr lang="en-US" dirty="0"/>
                  <a:t> Wang (A behavior-based inverse kinematics algorithm to predict arm prehension postures for computer-aided ergonomic evaluation)</a:t>
                </a:r>
              </a:p>
              <a:p>
                <a:r>
                  <a:rPr lang="it-IT" dirty="0"/>
                  <a:t>weights  = {20,20,20,1,1,1,1,1.5,2,3};</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Fermandoci qua, il gomito si porta però in una configurazione alta, non naturale. Si è aggiunto allora</a:t>
                </a:r>
                <a:r>
                  <a:rPr lang="it-IT" baseline="0" dirty="0"/>
                  <a:t> un secondo obiettivo, cioè </a:t>
                </a:r>
                <a:r>
                  <a:rPr lang="it-IT" dirty="0"/>
                  <a:t>il rispetto</a:t>
                </a:r>
                <a:r>
                  <a:rPr lang="it-IT" baseline="0" dirty="0"/>
                  <a:t> dei range fisiologici. Gli angoli di giunto non possono infatti assumere qualsiasi valore. definendo</a:t>
                </a:r>
                <a:r>
                  <a:rPr lang="it-IT" dirty="0"/>
                  <a:t> </a:t>
                </a:r>
                <a:r>
                  <a:rPr lang="it-IT" i="0" dirty="0">
                    <a:latin typeface="Cambria Math" panose="02040503050406030204" pitchFamily="18" charset="0"/>
                  </a:rPr>
                  <a:t>𝐻</a:t>
                </a:r>
                <a:r>
                  <a:rPr lang="it-IT" b="0" i="0" dirty="0">
                    <a:latin typeface="Cambria Math" panose="02040503050406030204" pitchFamily="18" charset="0"/>
                  </a:rPr>
                  <a:t>(𝑞)</a:t>
                </a:r>
                <a:r>
                  <a:rPr lang="it-IT" dirty="0"/>
                  <a:t> in modo da tenere gli angoli in centro corsa, si limita il più possibile il rischio di uscire dal range.</a:t>
                </a:r>
                <a:r>
                  <a:rPr lang="it-IT" baseline="0" dirty="0"/>
                  <a:t> </a:t>
                </a:r>
                <a:r>
                  <a:rPr lang="it-IT" dirty="0"/>
                  <a:t> si ottiene così </a:t>
                </a:r>
                <a:r>
                  <a:rPr lang="it-IT" i="0" dirty="0">
                    <a:latin typeface="Cambria Math" panose="02040503050406030204" pitchFamily="18" charset="0"/>
                  </a:rPr>
                  <a:t>(𝑞0) ̇</a:t>
                </a:r>
                <a:r>
                  <a:rPr lang="it-IT" i="0" dirty="0">
                    <a:latin typeface="Cambria Math" panose="02040503050406030204" pitchFamily="18" charset="0"/>
                    <a:ea typeface="Cambria Math" panose="02040503050406030204" pitchFamily="18" charset="0"/>
                  </a:rPr>
                  <a:t>≠</a:t>
                </a:r>
                <a:r>
                  <a:rPr lang="it-IT" i="0" dirty="0">
                    <a:latin typeface="Cambria Math" panose="02040503050406030204" pitchFamily="18" charset="0"/>
                  </a:rPr>
                  <a:t> 0</a:t>
                </a:r>
                <a:r>
                  <a:rPr lang="it-IT" dirty="0"/>
                  <a:t>. </a:t>
                </a:r>
                <a:r>
                  <a:rPr lang="it-IT" baseline="0" dirty="0"/>
                  <a:t> vediamo velocemente questi range</a:t>
                </a:r>
                <a:endParaRPr lang="it-IT" dirty="0"/>
              </a:p>
            </p:txBody>
          </p:sp>
        </mc:Fallback>
      </mc:AlternateContent>
      <p:sp>
        <p:nvSpPr>
          <p:cNvPr id="4" name="Segnaposto numero diapositiva 3"/>
          <p:cNvSpPr>
            <a:spLocks noGrp="1"/>
          </p:cNvSpPr>
          <p:nvPr>
            <p:ph type="sldNum" sz="quarter" idx="5"/>
          </p:nvPr>
        </p:nvSpPr>
        <p:spPr/>
        <p:txBody>
          <a:bodyPr/>
          <a:lstStyle/>
          <a:p>
            <a:fld id="{53CD9575-F2E5-4EA3-AAB7-DDD58199FF40}" type="slidenum">
              <a:rPr lang="it-IT" smtClean="0"/>
              <a:t>17</a:t>
            </a:fld>
            <a:endParaRPr lang="it-IT"/>
          </a:p>
        </p:txBody>
      </p:sp>
    </p:spTree>
    <p:extLst>
      <p:ext uri="{BB962C8B-B14F-4D97-AF65-F5344CB8AC3E}">
        <p14:creationId xmlns:p14="http://schemas.microsoft.com/office/powerpoint/2010/main" val="857830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r>
                  <a:rPr lang="en-US" dirty="0"/>
                  <a:t>Ho </a:t>
                </a:r>
                <a:r>
                  <a:rPr lang="en-US" dirty="0" err="1"/>
                  <a:t>riportato</a:t>
                </a:r>
                <a:r>
                  <a:rPr lang="en-US" dirty="0"/>
                  <a:t> qua la </a:t>
                </a:r>
                <a:r>
                  <a:rPr lang="en-US" dirty="0" err="1"/>
                  <a:t>definizione</a:t>
                </a:r>
                <a:r>
                  <a:rPr lang="en-US" dirty="0"/>
                  <a:t> di Massimo e </a:t>
                </a:r>
                <a:r>
                  <a:rPr lang="en-US" dirty="0" err="1"/>
                  <a:t>minimo</a:t>
                </a:r>
                <a:r>
                  <a:rPr lang="en-US" dirty="0"/>
                  <a:t> </a:t>
                </a:r>
                <a:r>
                  <a:rPr lang="en-US" dirty="0" err="1"/>
                  <a:t>valore</a:t>
                </a:r>
                <a:r>
                  <a:rPr lang="en-US" dirty="0"/>
                  <a:t> </a:t>
                </a:r>
                <a:r>
                  <a:rPr lang="en-US" dirty="0" err="1"/>
                  <a:t>assumibile</a:t>
                </a:r>
                <a:r>
                  <a:rPr lang="en-US" dirty="0"/>
                  <a:t> per </a:t>
                </a:r>
                <a:r>
                  <a:rPr lang="en-US" dirty="0" err="1"/>
                  <a:t>ogni</a:t>
                </a:r>
                <a:r>
                  <a:rPr lang="en-US" dirty="0"/>
                  <a:t> </a:t>
                </a:r>
                <a:r>
                  <a:rPr lang="en-US" dirty="0" err="1"/>
                  <a:t>angolo</a:t>
                </a:r>
                <a:r>
                  <a:rPr lang="en-US" dirty="0"/>
                  <a:t> di </a:t>
                </a:r>
                <a:r>
                  <a:rPr lang="en-US" dirty="0" err="1"/>
                  <a:t>giunto</a:t>
                </a:r>
                <a:r>
                  <a:rPr lang="en-US" dirty="0"/>
                  <a:t>, </a:t>
                </a:r>
                <a:r>
                  <a:rPr lang="en-US" dirty="0" err="1"/>
                  <a:t>valori</a:t>
                </a:r>
                <a:r>
                  <a:rPr lang="en-US" dirty="0"/>
                  <a:t> </a:t>
                </a:r>
                <a:r>
                  <a:rPr lang="en-US" dirty="0" err="1"/>
                  <a:t>che</a:t>
                </a:r>
                <a:r>
                  <a:rPr lang="en-US" dirty="0"/>
                  <a:t> ho </a:t>
                </a:r>
                <a:r>
                  <a:rPr lang="en-US" dirty="0" err="1"/>
                  <a:t>trovato</a:t>
                </a:r>
                <a:r>
                  <a:rPr lang="en-US" dirty="0"/>
                  <a:t> in </a:t>
                </a:r>
                <a:r>
                  <a:rPr lang="en-US" dirty="0" err="1"/>
                  <a:t>letteratura</a:t>
                </a:r>
                <a:r>
                  <a:rPr lang="en-US" dirty="0"/>
                  <a:t>.</a:t>
                </a:r>
              </a:p>
              <a:p>
                <a:r>
                  <a:rPr lang="en-US" dirty="0"/>
                  <a:t>Con </a:t>
                </a:r>
                <a:r>
                  <a:rPr lang="en-US" dirty="0" err="1"/>
                  <a:t>loro</a:t>
                </a:r>
                <a:r>
                  <a:rPr lang="en-US" dirty="0"/>
                  <a:t> </a:t>
                </a:r>
                <a:r>
                  <a:rPr lang="en-US" dirty="0" err="1"/>
                  <a:t>si</a:t>
                </a:r>
                <a:r>
                  <a:rPr lang="en-US" dirty="0"/>
                  <a:t> </a:t>
                </a:r>
                <a:r>
                  <a:rPr lang="en-US" dirty="0" err="1"/>
                  <a:t>calcolano</a:t>
                </a:r>
                <a:r>
                  <a:rPr lang="en-US" dirty="0"/>
                  <a:t> </a:t>
                </a:r>
                <a:r>
                  <a:rPr lang="en-US" dirty="0" err="1"/>
                  <a:t>sia</a:t>
                </a:r>
                <a:r>
                  <a:rPr lang="en-US" dirty="0"/>
                  <a:t> </a:t>
                </a:r>
                <a:r>
                  <a:rPr lang="en-US" dirty="0" err="1"/>
                  <a:t>i</a:t>
                </a:r>
                <a:r>
                  <a:rPr lang="en-US" dirty="0"/>
                  <a:t> </a:t>
                </a:r>
                <a:r>
                  <a:rPr lang="en-US" dirty="0" err="1"/>
                  <a:t>valori</a:t>
                </a:r>
                <a:r>
                  <a:rPr lang="en-US" dirty="0"/>
                  <a:t> di </a:t>
                </a:r>
                <a:r>
                  <a:rPr lang="en-US" dirty="0" err="1"/>
                  <a:t>riferimento</a:t>
                </a:r>
                <a:r>
                  <a:rPr lang="en-US" dirty="0"/>
                  <a:t> di “</a:t>
                </a:r>
                <a:r>
                  <a:rPr lang="en-US" dirty="0" err="1"/>
                  <a:t>centro</a:t>
                </a:r>
                <a:r>
                  <a:rPr lang="en-US" dirty="0"/>
                  <a:t> range” </a:t>
                </a:r>
                <a14:m>
                  <m:oMath xmlns:m="http://schemas.openxmlformats.org/officeDocument/2006/math">
                    <m:acc>
                      <m:accPr>
                        <m:chr m:val="̅"/>
                        <m:ctrlPr>
                          <a:rPr lang="en-US" i="1" dirty="0" smtClean="0">
                            <a:latin typeface="Cambria Math" panose="02040503050406030204" pitchFamily="18" charset="0"/>
                          </a:rPr>
                        </m:ctrlPr>
                      </m:accPr>
                      <m:e>
                        <m:r>
                          <a:rPr lang="it-IT" b="0" i="1" dirty="0" smtClean="0">
                            <a:latin typeface="Cambria Math" panose="02040503050406030204" pitchFamily="18" charset="0"/>
                          </a:rPr>
                          <m:t>𝑞</m:t>
                        </m:r>
                      </m:e>
                    </m:acc>
                  </m:oMath>
                </a14:m>
                <a:r>
                  <a:rPr lang="en-US" dirty="0"/>
                  <a:t> </a:t>
                </a:r>
                <a:r>
                  <a:rPr lang="en-US" dirty="0" err="1"/>
                  <a:t>sia</a:t>
                </a:r>
                <a:r>
                  <a:rPr lang="en-US" dirty="0"/>
                  <a:t> </a:t>
                </a:r>
                <a:r>
                  <a:rPr lang="en-US" dirty="0" err="1"/>
                  <a:t>l’ampiezza</a:t>
                </a:r>
                <a:r>
                  <a:rPr lang="en-US" dirty="0"/>
                  <a:t> </a:t>
                </a:r>
                <a:r>
                  <a:rPr lang="en-US" dirty="0" err="1"/>
                  <a:t>dei</a:t>
                </a:r>
                <a:r>
                  <a:rPr lang="en-US" dirty="0"/>
                  <a:t> range di </a:t>
                </a:r>
                <a:r>
                  <a:rPr lang="en-US" dirty="0" err="1"/>
                  <a:t>variazione</a:t>
                </a:r>
                <a:r>
                  <a:rPr lang="en-US" dirty="0"/>
                  <a:t>, </a:t>
                </a:r>
                <a:r>
                  <a:rPr lang="en-US" dirty="0" err="1"/>
                  <a:t>entrambi</a:t>
                </a:r>
                <a:r>
                  <a:rPr lang="en-US" dirty="0"/>
                  <a:t> </a:t>
                </a:r>
                <a:r>
                  <a:rPr lang="en-US" dirty="0" err="1"/>
                  <a:t>necessari</a:t>
                </a:r>
                <a:r>
                  <a:rPr lang="en-US" dirty="0"/>
                  <a:t> </a:t>
                </a:r>
                <a:r>
                  <a:rPr lang="en-US" dirty="0" err="1"/>
                  <a:t>nella</a:t>
                </a:r>
                <a:r>
                  <a:rPr lang="en-US" dirty="0"/>
                  <a:t> </a:t>
                </a:r>
                <a:r>
                  <a:rPr lang="en-US" dirty="0" err="1"/>
                  <a:t>definizione</a:t>
                </a:r>
                <a:r>
                  <a:rPr lang="en-US" dirty="0"/>
                  <a:t> </a:t>
                </a:r>
                <a:r>
                  <a:rPr lang="en-US" dirty="0" err="1"/>
                  <a:t>della</a:t>
                </a:r>
                <a:r>
                  <a:rPr lang="en-US" baseline="0" dirty="0"/>
                  <a:t> H:</a:t>
                </a:r>
                <a:r>
                  <a:rPr lang="en-US" dirty="0"/>
                  <a:t> Per </a:t>
                </a:r>
                <a:r>
                  <a:rPr lang="en-US" dirty="0" err="1"/>
                  <a:t>i</a:t>
                </a:r>
                <a:r>
                  <a:rPr lang="en-US" dirty="0"/>
                  <a:t> </a:t>
                </a:r>
                <a:r>
                  <a:rPr lang="en-US" dirty="0" err="1"/>
                  <a:t>valori</a:t>
                </a:r>
                <a:r>
                  <a:rPr lang="en-US" dirty="0"/>
                  <a:t> di </a:t>
                </a:r>
                <a:r>
                  <a:rPr lang="en-US" dirty="0" err="1"/>
                  <a:t>centro</a:t>
                </a:r>
                <a:r>
                  <a:rPr lang="en-US" dirty="0"/>
                  <a:t> range, per </a:t>
                </a:r>
                <a:r>
                  <a:rPr lang="en-US" dirty="0" err="1"/>
                  <a:t>i</a:t>
                </a:r>
                <a:r>
                  <a:rPr lang="en-US" dirty="0"/>
                  <a:t> </a:t>
                </a:r>
                <a:r>
                  <a:rPr lang="en-US" dirty="0" err="1"/>
                  <a:t>primi</a:t>
                </a:r>
                <a:r>
                  <a:rPr lang="en-US" dirty="0"/>
                  <a:t> </a:t>
                </a:r>
                <a:r>
                  <a:rPr lang="en-US" dirty="0" err="1"/>
                  <a:t>tre</a:t>
                </a:r>
                <a:r>
                  <a:rPr lang="en-US" dirty="0"/>
                  <a:t> </a:t>
                </a:r>
                <a:r>
                  <a:rPr lang="en-US" dirty="0" err="1"/>
                  <a:t>angoli</a:t>
                </a:r>
                <a:r>
                  <a:rPr lang="en-US" dirty="0"/>
                  <a:t> </a:t>
                </a:r>
                <a:r>
                  <a:rPr lang="en-US" dirty="0" err="1"/>
                  <a:t>si</a:t>
                </a:r>
                <a:r>
                  <a:rPr lang="en-US" dirty="0"/>
                  <a:t> </a:t>
                </a:r>
                <a:r>
                  <a:rPr lang="en-US" dirty="0" err="1"/>
                  <a:t>usano</a:t>
                </a:r>
                <a:r>
                  <a:rPr lang="en-US" dirty="0"/>
                  <a:t> le C.I., tanto </a:t>
                </a:r>
                <a:r>
                  <a:rPr lang="en-US" dirty="0" err="1"/>
                  <a:t>sono</a:t>
                </a:r>
                <a:r>
                  <a:rPr lang="en-US" dirty="0"/>
                  <a:t> quasi fermi, per </a:t>
                </a:r>
                <a:r>
                  <a:rPr lang="en-US" dirty="0" err="1"/>
                  <a:t>gli</a:t>
                </a:r>
                <a:r>
                  <a:rPr lang="en-US" dirty="0"/>
                  <a:t> </a:t>
                </a:r>
                <a:r>
                  <a:rPr lang="en-US" dirty="0" err="1"/>
                  <a:t>altri</a:t>
                </a:r>
                <a:r>
                  <a:rPr lang="en-US" dirty="0"/>
                  <a:t> </a:t>
                </a:r>
                <a:r>
                  <a:rPr lang="en-US" dirty="0" err="1"/>
                  <a:t>si</a:t>
                </a:r>
                <a:r>
                  <a:rPr lang="en-US" dirty="0"/>
                  <a:t> </a:t>
                </a:r>
                <a:r>
                  <a:rPr lang="en-US" dirty="0" err="1"/>
                  <a:t>usa</a:t>
                </a:r>
                <a:r>
                  <a:rPr lang="en-US" dirty="0"/>
                  <a:t> il </a:t>
                </a:r>
                <a:r>
                  <a:rPr lang="en-US" dirty="0" err="1"/>
                  <a:t>centro</a:t>
                </a:r>
                <a:r>
                  <a:rPr lang="en-US" dirty="0"/>
                  <a:t> </a:t>
                </a:r>
                <a:r>
                  <a:rPr lang="en-US" dirty="0" err="1"/>
                  <a:t>corsa</a:t>
                </a:r>
                <a:r>
                  <a:rPr lang="en-US" dirty="0"/>
                  <a:t> </a:t>
                </a:r>
                <a:r>
                  <a:rPr lang="en-US" dirty="0" err="1"/>
                  <a:t>vero</a:t>
                </a:r>
                <a:r>
                  <a:rPr lang="en-US" dirty="0"/>
                  <a:t> e proprio</a:t>
                </a:r>
                <a:r>
                  <a:rPr lang="en-US" baseline="0" dirty="0"/>
                  <a:t> </a:t>
                </a:r>
                <a:r>
                  <a:rPr lang="en-US" dirty="0"/>
                  <a:t>del range.</a:t>
                </a:r>
              </a:p>
              <a:p>
                <a:endParaRPr lang="en-US" dirty="0"/>
              </a:p>
              <a:p>
                <a:r>
                  <a:rPr lang="en-US" dirty="0"/>
                  <a:t>(</a:t>
                </a:r>
                <a:r>
                  <a:rPr lang="en-US" dirty="0" err="1"/>
                  <a:t>Uso</a:t>
                </a:r>
                <a:r>
                  <a:rPr lang="en-US" dirty="0"/>
                  <a:t> le CI </a:t>
                </a:r>
                <a:r>
                  <a:rPr lang="en-US" dirty="0" err="1"/>
                  <a:t>perché</a:t>
                </a:r>
                <a:r>
                  <a:rPr lang="en-US" dirty="0"/>
                  <a:t> so </a:t>
                </a:r>
                <a:r>
                  <a:rPr lang="en-US" dirty="0" err="1"/>
                  <a:t>che</a:t>
                </a:r>
                <a:r>
                  <a:rPr lang="en-US" dirty="0"/>
                  <a:t> </a:t>
                </a:r>
                <a:r>
                  <a:rPr lang="en-US" dirty="0" err="1"/>
                  <a:t>si</a:t>
                </a:r>
                <a:r>
                  <a:rPr lang="en-US" dirty="0"/>
                  <a:t> </a:t>
                </a:r>
                <a:r>
                  <a:rPr lang="en-US" dirty="0" err="1"/>
                  <a:t>spostano</a:t>
                </a:r>
                <a:r>
                  <a:rPr lang="en-US" dirty="0"/>
                  <a:t> poco come </a:t>
                </a:r>
                <a:r>
                  <a:rPr lang="en-US" dirty="0" err="1"/>
                  <a:t>angoli</a:t>
                </a:r>
                <a:r>
                  <a:rPr lang="en-US" dirty="0"/>
                  <a:t>, </a:t>
                </a:r>
                <a:r>
                  <a:rPr lang="en-US" dirty="0" err="1"/>
                  <a:t>quindi</a:t>
                </a:r>
                <a:r>
                  <a:rPr lang="en-US" dirty="0"/>
                  <a:t> è inutile </a:t>
                </a:r>
                <a:r>
                  <a:rPr lang="en-US" dirty="0" err="1"/>
                  <a:t>forzarli</a:t>
                </a:r>
                <a:r>
                  <a:rPr lang="en-US" dirty="0"/>
                  <a:t> a </a:t>
                </a:r>
                <a:r>
                  <a:rPr lang="en-US" dirty="0" err="1"/>
                  <a:t>centro</a:t>
                </a:r>
                <a:r>
                  <a:rPr lang="en-US" dirty="0"/>
                  <a:t> </a:t>
                </a:r>
                <a:r>
                  <a:rPr lang="en-US" dirty="0" err="1"/>
                  <a:t>corsa</a:t>
                </a:r>
                <a:r>
                  <a:rPr lang="en-US" dirty="0"/>
                  <a:t>)</a:t>
                </a:r>
              </a:p>
              <a:p>
                <a:endParaRPr lang="en-US" dirty="0"/>
              </a:p>
            </p:txBody>
          </p:sp>
        </mc:Choice>
        <mc:Fallback xmlns="">
          <p:sp>
            <p:nvSpPr>
              <p:cNvPr id="3" name="Segnaposto note 2"/>
              <p:cNvSpPr>
                <a:spLocks noGrp="1"/>
              </p:cNvSpPr>
              <p:nvPr>
                <p:ph type="body" idx="1"/>
              </p:nvPr>
            </p:nvSpPr>
            <p:spPr/>
            <p:txBody>
              <a:bodyPr/>
              <a:lstStyle/>
              <a:p>
                <a:r>
                  <a:rPr lang="en-US" dirty="0"/>
                  <a:t>Ho </a:t>
                </a:r>
                <a:r>
                  <a:rPr lang="en-US" dirty="0" err="1"/>
                  <a:t>riportato</a:t>
                </a:r>
                <a:r>
                  <a:rPr lang="en-US" dirty="0"/>
                  <a:t> qua la </a:t>
                </a:r>
                <a:r>
                  <a:rPr lang="en-US" dirty="0" err="1"/>
                  <a:t>definizione</a:t>
                </a:r>
                <a:r>
                  <a:rPr lang="en-US" dirty="0"/>
                  <a:t> di Massimo e </a:t>
                </a:r>
                <a:r>
                  <a:rPr lang="en-US" dirty="0" err="1"/>
                  <a:t>minimo</a:t>
                </a:r>
                <a:r>
                  <a:rPr lang="en-US" dirty="0"/>
                  <a:t> </a:t>
                </a:r>
                <a:r>
                  <a:rPr lang="en-US" dirty="0" err="1"/>
                  <a:t>valore</a:t>
                </a:r>
                <a:r>
                  <a:rPr lang="en-US" dirty="0"/>
                  <a:t> </a:t>
                </a:r>
                <a:r>
                  <a:rPr lang="en-US" dirty="0" err="1"/>
                  <a:t>assumibile</a:t>
                </a:r>
                <a:r>
                  <a:rPr lang="en-US" dirty="0"/>
                  <a:t> per </a:t>
                </a:r>
                <a:r>
                  <a:rPr lang="en-US" dirty="0" err="1"/>
                  <a:t>ogni</a:t>
                </a:r>
                <a:r>
                  <a:rPr lang="en-US" dirty="0"/>
                  <a:t> </a:t>
                </a:r>
                <a:r>
                  <a:rPr lang="en-US" dirty="0" err="1"/>
                  <a:t>angolo</a:t>
                </a:r>
                <a:r>
                  <a:rPr lang="en-US" dirty="0"/>
                  <a:t> di </a:t>
                </a:r>
                <a:r>
                  <a:rPr lang="en-US" dirty="0" err="1"/>
                  <a:t>giunto</a:t>
                </a:r>
                <a:r>
                  <a:rPr lang="en-US" dirty="0"/>
                  <a:t>.</a:t>
                </a:r>
              </a:p>
              <a:p>
                <a:r>
                  <a:rPr lang="en-US" dirty="0"/>
                  <a:t>Con </a:t>
                </a:r>
                <a:r>
                  <a:rPr lang="en-US" dirty="0" err="1"/>
                  <a:t>loro</a:t>
                </a:r>
                <a:r>
                  <a:rPr lang="en-US" dirty="0"/>
                  <a:t> </a:t>
                </a:r>
                <a:r>
                  <a:rPr lang="en-US" dirty="0" err="1"/>
                  <a:t>si</a:t>
                </a:r>
                <a:r>
                  <a:rPr lang="en-US" dirty="0"/>
                  <a:t> </a:t>
                </a:r>
                <a:r>
                  <a:rPr lang="en-US" dirty="0" err="1"/>
                  <a:t>calcolano</a:t>
                </a:r>
                <a:r>
                  <a:rPr lang="en-US" dirty="0"/>
                  <a:t> </a:t>
                </a:r>
                <a:r>
                  <a:rPr lang="en-US" dirty="0" err="1"/>
                  <a:t>sia</a:t>
                </a:r>
                <a:r>
                  <a:rPr lang="en-US" dirty="0"/>
                  <a:t> </a:t>
                </a:r>
                <a:r>
                  <a:rPr lang="en-US" dirty="0" err="1"/>
                  <a:t>i</a:t>
                </a:r>
                <a:r>
                  <a:rPr lang="en-US" dirty="0"/>
                  <a:t> </a:t>
                </a:r>
                <a:r>
                  <a:rPr lang="en-US" dirty="0" err="1"/>
                  <a:t>valori</a:t>
                </a:r>
                <a:r>
                  <a:rPr lang="en-US" dirty="0"/>
                  <a:t> di </a:t>
                </a:r>
                <a:r>
                  <a:rPr lang="en-US" dirty="0" err="1"/>
                  <a:t>riferimento</a:t>
                </a:r>
                <a:r>
                  <a:rPr lang="en-US" dirty="0"/>
                  <a:t> di “</a:t>
                </a:r>
                <a:r>
                  <a:rPr lang="en-US" dirty="0" err="1"/>
                  <a:t>centro</a:t>
                </a:r>
                <a:r>
                  <a:rPr lang="en-US" dirty="0"/>
                  <a:t> range” </a:t>
                </a:r>
                <a:r>
                  <a:rPr lang="it-IT" b="0" i="0" dirty="0">
                    <a:latin typeface="Cambria Math" panose="02040503050406030204" pitchFamily="18" charset="0"/>
                  </a:rPr>
                  <a:t>𝑞</a:t>
                </a:r>
                <a:r>
                  <a:rPr lang="en-US" b="0" i="0" dirty="0">
                    <a:latin typeface="Cambria Math" panose="02040503050406030204" pitchFamily="18" charset="0"/>
                  </a:rPr>
                  <a:t> ̅</a:t>
                </a:r>
                <a:r>
                  <a:rPr lang="en-US" dirty="0"/>
                  <a:t> </a:t>
                </a:r>
                <a:r>
                  <a:rPr lang="en-US" dirty="0" err="1"/>
                  <a:t>sia</a:t>
                </a:r>
                <a:r>
                  <a:rPr lang="en-US" dirty="0"/>
                  <a:t> </a:t>
                </a:r>
                <a:r>
                  <a:rPr lang="en-US" dirty="0" err="1"/>
                  <a:t>l’ampiezza</a:t>
                </a:r>
                <a:r>
                  <a:rPr lang="en-US" dirty="0"/>
                  <a:t> </a:t>
                </a:r>
                <a:r>
                  <a:rPr lang="en-US" dirty="0" err="1"/>
                  <a:t>dei</a:t>
                </a:r>
                <a:r>
                  <a:rPr lang="en-US" dirty="0"/>
                  <a:t> range di </a:t>
                </a:r>
                <a:r>
                  <a:rPr lang="en-US" dirty="0" err="1"/>
                  <a:t>variazione</a:t>
                </a:r>
                <a:r>
                  <a:rPr lang="en-US" dirty="0"/>
                  <a:t>, </a:t>
                </a:r>
                <a:r>
                  <a:rPr lang="en-US" dirty="0" err="1"/>
                  <a:t>entrambi</a:t>
                </a:r>
                <a:r>
                  <a:rPr lang="en-US" dirty="0"/>
                  <a:t> </a:t>
                </a:r>
                <a:r>
                  <a:rPr lang="en-US" dirty="0" err="1"/>
                  <a:t>necessari</a:t>
                </a:r>
                <a:r>
                  <a:rPr lang="en-US" dirty="0"/>
                  <a:t> </a:t>
                </a:r>
                <a:r>
                  <a:rPr lang="en-US" dirty="0" err="1"/>
                  <a:t>nella</a:t>
                </a:r>
                <a:r>
                  <a:rPr lang="en-US" dirty="0"/>
                  <a:t> </a:t>
                </a:r>
                <a:r>
                  <a:rPr lang="en-US" dirty="0" err="1"/>
                  <a:t>definizione</a:t>
                </a:r>
                <a:r>
                  <a:rPr lang="en-US" dirty="0"/>
                  <a:t> </a:t>
                </a:r>
                <a:r>
                  <a:rPr lang="en-US" dirty="0" err="1"/>
                  <a:t>della</a:t>
                </a:r>
                <a:r>
                  <a:rPr lang="en-US" baseline="0" dirty="0"/>
                  <a:t> H:</a:t>
                </a:r>
                <a:r>
                  <a:rPr lang="en-US" dirty="0"/>
                  <a:t> Per </a:t>
                </a:r>
                <a:r>
                  <a:rPr lang="en-US" dirty="0" err="1"/>
                  <a:t>i</a:t>
                </a:r>
                <a:r>
                  <a:rPr lang="en-US" dirty="0"/>
                  <a:t> </a:t>
                </a:r>
                <a:r>
                  <a:rPr lang="en-US" dirty="0" err="1"/>
                  <a:t>valori</a:t>
                </a:r>
                <a:r>
                  <a:rPr lang="en-US" dirty="0"/>
                  <a:t> di </a:t>
                </a:r>
                <a:r>
                  <a:rPr lang="en-US" dirty="0" err="1"/>
                  <a:t>centro</a:t>
                </a:r>
                <a:r>
                  <a:rPr lang="en-US" dirty="0"/>
                  <a:t> range, per </a:t>
                </a:r>
                <a:r>
                  <a:rPr lang="en-US" dirty="0" err="1"/>
                  <a:t>i</a:t>
                </a:r>
                <a:r>
                  <a:rPr lang="en-US" dirty="0"/>
                  <a:t> </a:t>
                </a:r>
                <a:r>
                  <a:rPr lang="en-US" dirty="0" err="1"/>
                  <a:t>primi</a:t>
                </a:r>
                <a:r>
                  <a:rPr lang="en-US" dirty="0"/>
                  <a:t> </a:t>
                </a:r>
                <a:r>
                  <a:rPr lang="en-US" dirty="0" err="1"/>
                  <a:t>tre</a:t>
                </a:r>
                <a:r>
                  <a:rPr lang="en-US" dirty="0"/>
                  <a:t> </a:t>
                </a:r>
                <a:r>
                  <a:rPr lang="en-US" dirty="0" err="1"/>
                  <a:t>angoli</a:t>
                </a:r>
                <a:r>
                  <a:rPr lang="en-US" dirty="0"/>
                  <a:t> </a:t>
                </a:r>
                <a:r>
                  <a:rPr lang="en-US" dirty="0" err="1"/>
                  <a:t>si</a:t>
                </a:r>
                <a:r>
                  <a:rPr lang="en-US" dirty="0"/>
                  <a:t> </a:t>
                </a:r>
                <a:r>
                  <a:rPr lang="en-US" dirty="0" err="1"/>
                  <a:t>usano</a:t>
                </a:r>
                <a:r>
                  <a:rPr lang="en-US" dirty="0"/>
                  <a:t> le C.I., tanto </a:t>
                </a:r>
                <a:r>
                  <a:rPr lang="en-US" dirty="0" err="1"/>
                  <a:t>sono</a:t>
                </a:r>
                <a:r>
                  <a:rPr lang="en-US" dirty="0"/>
                  <a:t> quasi fermi, per </a:t>
                </a:r>
                <a:r>
                  <a:rPr lang="en-US" dirty="0" err="1"/>
                  <a:t>gli</a:t>
                </a:r>
                <a:r>
                  <a:rPr lang="en-US" dirty="0"/>
                  <a:t> </a:t>
                </a:r>
                <a:r>
                  <a:rPr lang="en-US" dirty="0" err="1"/>
                  <a:t>altri</a:t>
                </a:r>
                <a:r>
                  <a:rPr lang="en-US" dirty="0"/>
                  <a:t> </a:t>
                </a:r>
                <a:r>
                  <a:rPr lang="en-US" dirty="0" err="1"/>
                  <a:t>si</a:t>
                </a:r>
                <a:r>
                  <a:rPr lang="en-US" dirty="0"/>
                  <a:t> </a:t>
                </a:r>
                <a:r>
                  <a:rPr lang="en-US" dirty="0" err="1"/>
                  <a:t>usa</a:t>
                </a:r>
                <a:r>
                  <a:rPr lang="en-US" dirty="0"/>
                  <a:t> il </a:t>
                </a:r>
                <a:r>
                  <a:rPr lang="en-US" dirty="0" err="1"/>
                  <a:t>centro</a:t>
                </a:r>
                <a:r>
                  <a:rPr lang="en-US" dirty="0"/>
                  <a:t> </a:t>
                </a:r>
                <a:r>
                  <a:rPr lang="en-US" dirty="0" err="1"/>
                  <a:t>corsa</a:t>
                </a:r>
                <a:r>
                  <a:rPr lang="en-US" dirty="0"/>
                  <a:t> </a:t>
                </a:r>
                <a:r>
                  <a:rPr lang="en-US" dirty="0" err="1"/>
                  <a:t>vero</a:t>
                </a:r>
                <a:r>
                  <a:rPr lang="en-US" dirty="0"/>
                  <a:t> e proprio</a:t>
                </a:r>
                <a:r>
                  <a:rPr lang="en-US" baseline="0" dirty="0"/>
                  <a:t> </a:t>
                </a:r>
                <a:r>
                  <a:rPr lang="en-US" dirty="0"/>
                  <a:t>del range.</a:t>
                </a:r>
              </a:p>
              <a:p>
                <a:endParaRPr lang="en-US" dirty="0"/>
              </a:p>
              <a:p>
                <a:r>
                  <a:rPr lang="en-US" dirty="0"/>
                  <a:t>(</a:t>
                </a:r>
                <a:r>
                  <a:rPr lang="en-US" dirty="0" err="1"/>
                  <a:t>Uso</a:t>
                </a:r>
                <a:r>
                  <a:rPr lang="en-US" dirty="0"/>
                  <a:t> le CI </a:t>
                </a:r>
                <a:r>
                  <a:rPr lang="en-US" dirty="0" err="1"/>
                  <a:t>perché</a:t>
                </a:r>
                <a:r>
                  <a:rPr lang="en-US" dirty="0"/>
                  <a:t> so </a:t>
                </a:r>
                <a:r>
                  <a:rPr lang="en-US" dirty="0" err="1"/>
                  <a:t>che</a:t>
                </a:r>
                <a:r>
                  <a:rPr lang="en-US" dirty="0"/>
                  <a:t> </a:t>
                </a:r>
                <a:r>
                  <a:rPr lang="en-US" dirty="0" err="1"/>
                  <a:t>si</a:t>
                </a:r>
                <a:r>
                  <a:rPr lang="en-US" dirty="0"/>
                  <a:t> </a:t>
                </a:r>
                <a:r>
                  <a:rPr lang="en-US" dirty="0" err="1"/>
                  <a:t>spostano</a:t>
                </a:r>
                <a:r>
                  <a:rPr lang="en-US" dirty="0"/>
                  <a:t> poco come </a:t>
                </a:r>
                <a:r>
                  <a:rPr lang="en-US" dirty="0" err="1"/>
                  <a:t>angoli</a:t>
                </a:r>
                <a:r>
                  <a:rPr lang="en-US" dirty="0"/>
                  <a:t>, </a:t>
                </a:r>
                <a:r>
                  <a:rPr lang="en-US" dirty="0" err="1"/>
                  <a:t>quindi</a:t>
                </a:r>
                <a:r>
                  <a:rPr lang="en-US" dirty="0"/>
                  <a:t> è inutile </a:t>
                </a:r>
                <a:r>
                  <a:rPr lang="en-US" dirty="0" err="1"/>
                  <a:t>forzarli</a:t>
                </a:r>
                <a:r>
                  <a:rPr lang="en-US" dirty="0"/>
                  <a:t> a </a:t>
                </a:r>
                <a:r>
                  <a:rPr lang="en-US" dirty="0" err="1"/>
                  <a:t>centro</a:t>
                </a:r>
                <a:r>
                  <a:rPr lang="en-US" dirty="0"/>
                  <a:t> </a:t>
                </a:r>
                <a:r>
                  <a:rPr lang="en-US" dirty="0" err="1"/>
                  <a:t>corsa</a:t>
                </a:r>
                <a:r>
                  <a:rPr lang="en-US" dirty="0"/>
                  <a:t>)</a:t>
                </a:r>
              </a:p>
              <a:p>
                <a:endParaRPr lang="en-US" dirty="0"/>
              </a:p>
            </p:txBody>
          </p:sp>
        </mc:Fallback>
      </mc:AlternateContent>
      <p:sp>
        <p:nvSpPr>
          <p:cNvPr id="4" name="Segnaposto numero diapositiva 3"/>
          <p:cNvSpPr>
            <a:spLocks noGrp="1"/>
          </p:cNvSpPr>
          <p:nvPr>
            <p:ph type="sldNum" sz="quarter" idx="5"/>
          </p:nvPr>
        </p:nvSpPr>
        <p:spPr/>
        <p:txBody>
          <a:bodyPr/>
          <a:lstStyle/>
          <a:p>
            <a:fld id="{53CD9575-F2E5-4EA3-AAB7-DDD58199FF40}" type="slidenum">
              <a:rPr lang="it-IT" smtClean="0"/>
              <a:t>18</a:t>
            </a:fld>
            <a:endParaRPr lang="it-IT"/>
          </a:p>
        </p:txBody>
      </p:sp>
    </p:spTree>
    <p:extLst>
      <p:ext uri="{BB962C8B-B14F-4D97-AF65-F5344CB8AC3E}">
        <p14:creationId xmlns:p14="http://schemas.microsoft.com/office/powerpoint/2010/main" val="489723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tutte le parti necessarie per risolvere l’equazione differenziale sono state definite. A partire da lei, per trovare gli angoli di giunto nel tempo è necessario procedere con l’integrazione delle sue soluzioni. </a:t>
            </a:r>
          </a:p>
          <a:p>
            <a:r>
              <a:rPr lang="it-IT" dirty="0"/>
              <a:t>Ho scelto come condizioni iniziali gli angoli di giunto posseduti al primo istante dell’esecuzione del task, ottenuti dalla cinematica inversa risolta solo per l’istante iniziale con la funzione IKUNC del toolbox di </a:t>
            </a:r>
            <a:r>
              <a:rPr lang="it-IT" dirty="0" err="1"/>
              <a:t>peter</a:t>
            </a:r>
            <a:r>
              <a:rPr lang="it-IT" dirty="0"/>
              <a:t> </a:t>
            </a:r>
            <a:r>
              <a:rPr lang="it-IT" dirty="0" err="1"/>
              <a:t>korke</a:t>
            </a:r>
            <a:r>
              <a:rPr lang="it-IT" dirty="0"/>
              <a:t>. Ho quindi applicato la funzione </a:t>
            </a:r>
            <a:r>
              <a:rPr lang="it-IT" dirty="0" err="1"/>
              <a:t>NDSolve</a:t>
            </a:r>
            <a:r>
              <a:rPr lang="it-IT" dirty="0"/>
              <a:t>, ottenendo la soluzione, in termini di angoli di giunto, per il problema con ridondanze. </a:t>
            </a:r>
          </a:p>
          <a:p>
            <a:r>
              <a:rPr lang="it-IT" dirty="0"/>
              <a:t>Per valutare la bontà della soluzione, si mettono i loro valori nella matrice di rototraslazione omogenea che definisce la posa della mano,  ottenendo così la traiettoria ricostruita da confrontare con quella desiderata.</a:t>
            </a:r>
          </a:p>
          <a:p>
            <a:r>
              <a:rPr lang="it-IT" dirty="0"/>
              <a:t>Ovviamente tutte queste operazioni descritte sono svolte separatamente per braccio destro e sinistro.</a:t>
            </a:r>
          </a:p>
          <a:p>
            <a:r>
              <a:rPr lang="it-IT" dirty="0"/>
              <a:t>______________________________________________</a:t>
            </a:r>
          </a:p>
          <a:p>
            <a:r>
              <a:rPr lang="en-US" dirty="0"/>
              <a:t> numerical inverse kinematic: </a:t>
            </a:r>
            <a:r>
              <a:rPr lang="en-US" dirty="0" err="1"/>
              <a:t>ikcon</a:t>
            </a:r>
            <a:r>
              <a:rPr lang="en-US" dirty="0"/>
              <a:t> and </a:t>
            </a:r>
            <a:r>
              <a:rPr lang="en-US" dirty="0" err="1"/>
              <a:t>ikunc</a:t>
            </a:r>
            <a:r>
              <a:rPr lang="en-US" dirty="0"/>
              <a:t> for constrained and unconstrained joint angles, based on the MATLAB </a:t>
            </a:r>
            <a:r>
              <a:rPr lang="en-US" dirty="0" err="1"/>
              <a:t>Optimisation</a:t>
            </a:r>
            <a:r>
              <a:rPr lang="en-US" dirty="0"/>
              <a:t> Toolbox. Si </a:t>
            </a:r>
            <a:r>
              <a:rPr lang="en-US" dirty="0" err="1"/>
              <a:t>basa</a:t>
            </a:r>
            <a:r>
              <a:rPr lang="en-US" dirty="0"/>
              <a:t> </a:t>
            </a:r>
            <a:r>
              <a:rPr lang="en-US" dirty="0" err="1"/>
              <a:t>sulla</a:t>
            </a:r>
            <a:r>
              <a:rPr lang="en-US" dirty="0"/>
              <a:t> </a:t>
            </a:r>
            <a:r>
              <a:rPr lang="en-US" dirty="0" err="1"/>
              <a:t>minimizzazione</a:t>
            </a:r>
            <a:r>
              <a:rPr lang="en-US" dirty="0"/>
              <a:t> dell </a:t>
            </a:r>
            <a:r>
              <a:rPr lang="en-US" dirty="0" err="1"/>
              <a:t>errore</a:t>
            </a:r>
            <a:r>
              <a:rPr lang="en-US" dirty="0"/>
              <a:t> </a:t>
            </a:r>
            <a:r>
              <a:rPr lang="en-US" dirty="0" err="1"/>
              <a:t>tra</a:t>
            </a:r>
            <a:r>
              <a:rPr lang="en-US" dirty="0"/>
              <a:t> la </a:t>
            </a:r>
            <a:r>
              <a:rPr lang="en-US" dirty="0" err="1"/>
              <a:t>posa</a:t>
            </a:r>
            <a:r>
              <a:rPr lang="en-US" dirty="0"/>
              <a:t> </a:t>
            </a:r>
            <a:r>
              <a:rPr lang="en-US" dirty="0" err="1"/>
              <a:t>dell’ee</a:t>
            </a:r>
            <a:r>
              <a:rPr lang="en-US" dirty="0"/>
              <a:t> e la </a:t>
            </a:r>
            <a:r>
              <a:rPr lang="en-US" dirty="0" err="1"/>
              <a:t>soluzione</a:t>
            </a:r>
            <a:r>
              <a:rPr lang="en-US" dirty="0"/>
              <a:t> </a:t>
            </a:r>
            <a:r>
              <a:rPr lang="en-US" dirty="0" err="1"/>
              <a:t>della</a:t>
            </a:r>
            <a:r>
              <a:rPr lang="en-US" dirty="0"/>
              <a:t> </a:t>
            </a:r>
            <a:r>
              <a:rPr lang="en-US" dirty="0" err="1"/>
              <a:t>ForKine</a:t>
            </a:r>
            <a:r>
              <a:rPr lang="en-US" dirty="0"/>
              <a:t> </a:t>
            </a:r>
            <a:r>
              <a:rPr lang="en-US" dirty="0" err="1"/>
              <a:t>dei</a:t>
            </a:r>
            <a:r>
              <a:rPr lang="en-US" dirty="0"/>
              <a:t> </a:t>
            </a:r>
            <a:r>
              <a:rPr lang="en-US" dirty="0" err="1"/>
              <a:t>giunti</a:t>
            </a:r>
            <a:r>
              <a:rPr lang="en-US" dirty="0"/>
              <a:t> </a:t>
            </a:r>
            <a:r>
              <a:rPr lang="en-US" dirty="0" err="1"/>
              <a:t>trovati</a:t>
            </a:r>
            <a:r>
              <a:rPr lang="en-US" dirty="0"/>
              <a:t> fin </a:t>
            </a:r>
            <a:r>
              <a:rPr lang="en-US" dirty="0" err="1"/>
              <a:t>ora</a:t>
            </a:r>
            <a:r>
              <a:rPr lang="en-US" dirty="0"/>
              <a:t>.</a:t>
            </a:r>
          </a:p>
          <a:p>
            <a:r>
              <a:rPr lang="en-US" dirty="0"/>
              <a:t>La </a:t>
            </a:r>
            <a:r>
              <a:rPr lang="en-US" dirty="0" err="1"/>
              <a:t>funzione</a:t>
            </a:r>
            <a:r>
              <a:rPr lang="en-US" dirty="0"/>
              <a:t> </a:t>
            </a:r>
            <a:r>
              <a:rPr lang="en-US" dirty="0" err="1"/>
              <a:t>obiettivo</a:t>
            </a:r>
            <a:r>
              <a:rPr lang="en-US" dirty="0"/>
              <a:t> è </a:t>
            </a:r>
            <a:r>
              <a:rPr lang="en-US" dirty="0" err="1"/>
              <a:t>descritta</a:t>
            </a:r>
            <a:r>
              <a:rPr lang="en-US" dirty="0"/>
              <a:t> come T^(-1)*</a:t>
            </a:r>
            <a:r>
              <a:rPr lang="en-US" dirty="0" err="1"/>
              <a:t>Fkine</a:t>
            </a:r>
            <a:r>
              <a:rPr lang="en-US" dirty="0"/>
              <a:t>(EE), {se </a:t>
            </a:r>
            <a:r>
              <a:rPr lang="en-US" dirty="0" err="1"/>
              <a:t>sono</a:t>
            </a:r>
            <a:r>
              <a:rPr lang="en-US" dirty="0"/>
              <a:t> </a:t>
            </a:r>
            <a:r>
              <a:rPr lang="en-US" dirty="0" err="1"/>
              <a:t>uguali</a:t>
            </a:r>
            <a:r>
              <a:rPr lang="en-US" dirty="0"/>
              <a:t> </a:t>
            </a:r>
            <a:r>
              <a:rPr lang="en-US" dirty="0" err="1"/>
              <a:t>viene</a:t>
            </a:r>
            <a:r>
              <a:rPr lang="en-US" dirty="0"/>
              <a:t> </a:t>
            </a:r>
            <a:r>
              <a:rPr lang="en-US" dirty="0" err="1"/>
              <a:t>Identità</a:t>
            </a:r>
            <a:r>
              <a:rPr lang="en-US" dirty="0"/>
              <a:t>} –I, dove T è la </a:t>
            </a:r>
            <a:r>
              <a:rPr lang="en-US" dirty="0" err="1"/>
              <a:t>posa</a:t>
            </a:r>
            <a:r>
              <a:rPr lang="en-US" dirty="0"/>
              <a:t> EE. </a:t>
            </a:r>
            <a:r>
              <a:rPr lang="en-US" dirty="0" err="1"/>
              <a:t>Vuoi</a:t>
            </a:r>
            <a:r>
              <a:rPr lang="en-US" dirty="0"/>
              <a:t> </a:t>
            </a:r>
            <a:r>
              <a:rPr lang="en-US" dirty="0" err="1"/>
              <a:t>minimizzare</a:t>
            </a:r>
            <a:r>
              <a:rPr lang="en-US" dirty="0"/>
              <a:t> </a:t>
            </a:r>
            <a:r>
              <a:rPr lang="en-US" dirty="0" err="1"/>
              <a:t>questa</a:t>
            </a:r>
            <a:r>
              <a:rPr lang="en-US" dirty="0"/>
              <a:t> </a:t>
            </a:r>
            <a:r>
              <a:rPr lang="en-US" dirty="0" err="1"/>
              <a:t>roba</a:t>
            </a:r>
            <a:r>
              <a:rPr lang="en-US" dirty="0"/>
              <a:t>, </a:t>
            </a:r>
            <a:r>
              <a:rPr lang="en-US" dirty="0" err="1"/>
              <a:t>cioè</a:t>
            </a:r>
            <a:r>
              <a:rPr lang="en-US" dirty="0"/>
              <a:t> la </a:t>
            </a:r>
            <a:r>
              <a:rPr lang="en-US" dirty="0" err="1"/>
              <a:t>sua</a:t>
            </a:r>
            <a:r>
              <a:rPr lang="en-US" dirty="0"/>
              <a:t> forma </a:t>
            </a:r>
            <a:r>
              <a:rPr lang="en-US" dirty="0" err="1"/>
              <a:t>quadratica</a:t>
            </a:r>
            <a:r>
              <a:rPr lang="en-US" dirty="0"/>
              <a:t>.</a:t>
            </a:r>
            <a:endParaRPr lang="it-IT" dirty="0"/>
          </a:p>
        </p:txBody>
      </p:sp>
      <p:sp>
        <p:nvSpPr>
          <p:cNvPr id="4" name="Segnaposto numero diapositiva 3"/>
          <p:cNvSpPr>
            <a:spLocks noGrp="1"/>
          </p:cNvSpPr>
          <p:nvPr>
            <p:ph type="sldNum" sz="quarter" idx="5"/>
          </p:nvPr>
        </p:nvSpPr>
        <p:spPr/>
        <p:txBody>
          <a:bodyPr/>
          <a:lstStyle/>
          <a:p>
            <a:fld id="{53CD9575-F2E5-4EA3-AAB7-DDD58199FF40}" type="slidenum">
              <a:rPr lang="it-IT" smtClean="0"/>
              <a:t>19</a:t>
            </a:fld>
            <a:endParaRPr lang="it-IT"/>
          </a:p>
        </p:txBody>
      </p:sp>
    </p:spTree>
    <p:extLst>
      <p:ext uri="{BB962C8B-B14F-4D97-AF65-F5344CB8AC3E}">
        <p14:creationId xmlns:p14="http://schemas.microsoft.com/office/powerpoint/2010/main" val="39014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Qua vediamo velocemente la tuta sensorizzata con cui si raccolgono i dati, sulla quale sono posizionate molte IMU lungo gli arti e il busto. Il set di dati fornito è composto infatti, tra le varie cose, dalle pose, velocità e accelerazioni dei punti del corpo durante l’esecuzione dei task, tra cui di maggior interesse per me quelle della mano, l’end-</a:t>
            </a:r>
            <a:r>
              <a:rPr lang="it-IT" dirty="0" err="1"/>
              <a:t>effector</a:t>
            </a:r>
            <a:r>
              <a:rPr lang="it-IT" dirty="0"/>
              <a:t> della parametrizzazione delle braccia. </a:t>
            </a:r>
          </a:p>
        </p:txBody>
      </p:sp>
      <p:sp>
        <p:nvSpPr>
          <p:cNvPr id="4" name="Segnaposto numero diapositiva 3"/>
          <p:cNvSpPr>
            <a:spLocks noGrp="1"/>
          </p:cNvSpPr>
          <p:nvPr>
            <p:ph type="sldNum" sz="quarter" idx="5"/>
          </p:nvPr>
        </p:nvSpPr>
        <p:spPr/>
        <p:txBody>
          <a:bodyPr/>
          <a:lstStyle/>
          <a:p>
            <a:fld id="{53CD9575-F2E5-4EA3-AAB7-DDD58199FF40}" type="slidenum">
              <a:rPr lang="it-IT" smtClean="0"/>
              <a:t>2</a:t>
            </a:fld>
            <a:endParaRPr lang="it-IT"/>
          </a:p>
        </p:txBody>
      </p:sp>
    </p:spTree>
    <p:extLst>
      <p:ext uri="{BB962C8B-B14F-4D97-AF65-F5344CB8AC3E}">
        <p14:creationId xmlns:p14="http://schemas.microsoft.com/office/powerpoint/2010/main" val="3760067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Gli errori sono valutati, per entrambe le braccia, separando tra parte di posizione e di orientazione.</a:t>
            </a:r>
          </a:p>
          <a:p>
            <a:endParaRPr lang="it-IT" dirty="0"/>
          </a:p>
          <a:p>
            <a:r>
              <a:rPr lang="it-IT" dirty="0"/>
              <a:t>Vediamo che nella mano destra, quella che non si muove attivamente bensì oscilla solo passivamente lungo il corpo, gli errori di posizione e di orientazione sono molto piccoli. Ce lo aspettiamo in quanto la mano di per se è praticamente sempre ferma nelle sue condizioni iniziali, quindi partiamo già in traiettoria e rimaniamo fermi lì. (con la CLIK l’errore ha dinamica esponenzialmente decrescente ed essendo che qua le variazioni degli angoli sono molto piccole, presto si riduce fino quasi ad annullarsi. (sembrano quasi errori numerici))</a:t>
            </a:r>
          </a:p>
          <a:p>
            <a:endParaRPr lang="it-IT" dirty="0"/>
          </a:p>
          <a:p>
            <a:r>
              <a:rPr lang="it-IT" dirty="0"/>
              <a:t>__________________________________</a:t>
            </a:r>
          </a:p>
          <a:p>
            <a:r>
              <a:rPr lang="it-IT" dirty="0"/>
              <a:t>errore di posizione e di orientazione tra l’andamento desiderato (dai sensori) e quello derivante dalla parametrizzazione con DH una volta risolta con gli angoli dati dalla cinematica inversa</a:t>
            </a:r>
          </a:p>
        </p:txBody>
      </p:sp>
      <p:sp>
        <p:nvSpPr>
          <p:cNvPr id="4" name="Segnaposto numero diapositiva 3"/>
          <p:cNvSpPr>
            <a:spLocks noGrp="1"/>
          </p:cNvSpPr>
          <p:nvPr>
            <p:ph type="sldNum" sz="quarter" idx="5"/>
          </p:nvPr>
        </p:nvSpPr>
        <p:spPr/>
        <p:txBody>
          <a:bodyPr/>
          <a:lstStyle/>
          <a:p>
            <a:fld id="{53CD9575-F2E5-4EA3-AAB7-DDD58199FF40}" type="slidenum">
              <a:rPr lang="it-IT" smtClean="0"/>
              <a:t>20</a:t>
            </a:fld>
            <a:endParaRPr lang="it-IT"/>
          </a:p>
        </p:txBody>
      </p:sp>
    </p:spTree>
    <p:extLst>
      <p:ext uri="{BB962C8B-B14F-4D97-AF65-F5344CB8AC3E}">
        <p14:creationId xmlns:p14="http://schemas.microsoft.com/office/powerpoint/2010/main" val="1060718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Nella mano sinistra, quella che si muove attivamente compiendo il gesto del saluto militare, gli errori di posizione e di orientazione sono più grandi rispetto a prima, ma comunque anche qua molto limitati. L’unico problema si evidenzia in due punti precisi riguardo all’errore di orientazione, dove si presentano dei picchi. Andando a valutare i dati….</a:t>
            </a:r>
          </a:p>
          <a:p>
            <a:endParaRPr lang="it-IT" dirty="0"/>
          </a:p>
        </p:txBody>
      </p:sp>
      <p:sp>
        <p:nvSpPr>
          <p:cNvPr id="4" name="Segnaposto numero diapositiva 3"/>
          <p:cNvSpPr>
            <a:spLocks noGrp="1"/>
          </p:cNvSpPr>
          <p:nvPr>
            <p:ph type="sldNum" sz="quarter" idx="5"/>
          </p:nvPr>
        </p:nvSpPr>
        <p:spPr/>
        <p:txBody>
          <a:bodyPr/>
          <a:lstStyle/>
          <a:p>
            <a:fld id="{53CD9575-F2E5-4EA3-AAB7-DDD58199FF40}" type="slidenum">
              <a:rPr lang="it-IT" smtClean="0"/>
              <a:t>21</a:t>
            </a:fld>
            <a:endParaRPr lang="it-IT"/>
          </a:p>
        </p:txBody>
      </p:sp>
    </p:spTree>
    <p:extLst>
      <p:ext uri="{BB962C8B-B14F-4D97-AF65-F5344CB8AC3E}">
        <p14:creationId xmlns:p14="http://schemas.microsoft.com/office/powerpoint/2010/main" val="4133515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Andando a valutare i dati ho trovato due cambi di segno della sola parte vettoriale del quaternione, proprio in corrispondenza al momento in cui il sistema di riferimento compie la rotazione su se stesso che ho riportato nel video. Plottando la parte vettoriale del quaternione, ho effettivamente visto che si ribalta rispetto all’origine. Sapendo che di fatto corrisponde al prodotto scalare tra l’asse di rotazione e il sin dell’angolo/2, è come se fosse stato preso il valore successivo dell’angolo a meno di un multiplo di 2Pi, quindi si ha una rotazione di circa 360 gradi proprio in corrispondenza dei due picchi. A livello di quaternioni, essi rappresentano circa la stessa orientazione, ma l’errore in quel punto ne risente e presenta questo picco, che si risolve subito. Orientazione </a:t>
            </a:r>
            <a:r>
              <a:rPr lang="it-IT" dirty="0" err="1"/>
              <a:t>smatta</a:t>
            </a:r>
            <a:r>
              <a:rPr lang="it-IT" dirty="0"/>
              <a:t> angolo quando interpolo perché li nel mezzo è a metà rotazione di 360, cosa che nella reale non </a:t>
            </a:r>
            <a:r>
              <a:rPr lang="it-IT" dirty="0" err="1"/>
              <a:t>cè</a:t>
            </a:r>
            <a:r>
              <a:rPr lang="it-IT" dirty="0"/>
              <a:t> quindi </a:t>
            </a:r>
            <a:r>
              <a:rPr lang="it-IT"/>
              <a:t>smatta</a:t>
            </a:r>
            <a:endParaRPr lang="it-IT" dirty="0"/>
          </a:p>
        </p:txBody>
      </p:sp>
      <p:sp>
        <p:nvSpPr>
          <p:cNvPr id="4" name="Segnaposto numero diapositiva 3"/>
          <p:cNvSpPr>
            <a:spLocks noGrp="1"/>
          </p:cNvSpPr>
          <p:nvPr>
            <p:ph type="sldNum" sz="quarter" idx="5"/>
          </p:nvPr>
        </p:nvSpPr>
        <p:spPr/>
        <p:txBody>
          <a:bodyPr/>
          <a:lstStyle/>
          <a:p>
            <a:fld id="{53CD9575-F2E5-4EA3-AAB7-DDD58199FF40}" type="slidenum">
              <a:rPr lang="it-IT" smtClean="0"/>
              <a:t>22</a:t>
            </a:fld>
            <a:endParaRPr lang="it-IT"/>
          </a:p>
        </p:txBody>
      </p:sp>
    </p:spTree>
    <p:extLst>
      <p:ext uri="{BB962C8B-B14F-4D97-AF65-F5344CB8AC3E}">
        <p14:creationId xmlns:p14="http://schemas.microsoft.com/office/powerpoint/2010/main" val="2232162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conclusione vediamo per le due braccia la traiettoria ricostruita dalla soluzione della cinematica inversa.</a:t>
            </a:r>
          </a:p>
          <a:p>
            <a:r>
              <a:rPr lang="it-IT" dirty="0"/>
              <a:t>Osserviamo che la mano segue molto bene la traiettoria desiderata, rappresentata come una curva nel plot.</a:t>
            </a:r>
          </a:p>
          <a:p>
            <a:endParaRPr lang="it-IT" dirty="0"/>
          </a:p>
          <a:p>
            <a:r>
              <a:rPr lang="it-IT" dirty="0"/>
              <a:t>Si nota però come la configurazione delle braccia tenda a porsi a gomiti piuttosto larghi durante tutta l’esecuzione del task: ciò è dato dal fatto che cerchiamo di far stare gli angoli il più vicino possibile al loro centro corsa per evitare che assumano valori al di fuori dei range fisiologicamente possibili, il che porta il gomito a quella posa. A parte questo, ritengo che il risultato sia soddisfacente.</a:t>
            </a:r>
          </a:p>
        </p:txBody>
      </p:sp>
      <p:sp>
        <p:nvSpPr>
          <p:cNvPr id="4" name="Segnaposto numero diapositiva 3"/>
          <p:cNvSpPr>
            <a:spLocks noGrp="1"/>
          </p:cNvSpPr>
          <p:nvPr>
            <p:ph type="sldNum" sz="quarter" idx="5"/>
          </p:nvPr>
        </p:nvSpPr>
        <p:spPr/>
        <p:txBody>
          <a:bodyPr/>
          <a:lstStyle/>
          <a:p>
            <a:fld id="{856844AB-D757-4887-82C5-8C364AB01600}" type="slidenum">
              <a:rPr lang="it-IT" smtClean="0"/>
              <a:t>23</a:t>
            </a:fld>
            <a:endParaRPr lang="it-IT"/>
          </a:p>
        </p:txBody>
      </p:sp>
    </p:spTree>
    <p:extLst>
      <p:ext uri="{BB962C8B-B14F-4D97-AF65-F5344CB8AC3E}">
        <p14:creationId xmlns:p14="http://schemas.microsoft.com/office/powerpoint/2010/main" val="8833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Dai dati sulla mano e in particolare dalla sua posa nel tempo, ho costruito infatti</a:t>
            </a:r>
            <a:r>
              <a:rPr lang="en-US" dirty="0"/>
              <a:t> la </a:t>
            </a:r>
            <a:r>
              <a:rPr lang="en-US" dirty="0" err="1"/>
              <a:t>traiettoria</a:t>
            </a:r>
            <a:r>
              <a:rPr lang="en-US" dirty="0"/>
              <a:t> desiderata da </a:t>
            </a:r>
            <a:r>
              <a:rPr lang="en-US" dirty="0" err="1"/>
              <a:t>farle</a:t>
            </a:r>
            <a:r>
              <a:rPr lang="en-US" dirty="0"/>
              <a:t> </a:t>
            </a:r>
            <a:r>
              <a:rPr lang="en-US" dirty="0" err="1"/>
              <a:t>seguire</a:t>
            </a:r>
            <a:r>
              <a:rPr lang="en-US" dirty="0"/>
              <a:t>, come </a:t>
            </a:r>
            <a:r>
              <a:rPr lang="en-US" dirty="0" err="1"/>
              <a:t>mostrerò</a:t>
            </a:r>
            <a:r>
              <a:rPr lang="en-US" dirty="0"/>
              <a:t> dopo. La </a:t>
            </a:r>
            <a:r>
              <a:rPr lang="en-US" dirty="0" err="1"/>
              <a:t>definizione</a:t>
            </a:r>
            <a:r>
              <a:rPr lang="en-US" dirty="0"/>
              <a:t> </a:t>
            </a:r>
            <a:r>
              <a:rPr lang="en-US" dirty="0" err="1"/>
              <a:t>della</a:t>
            </a:r>
            <a:r>
              <a:rPr lang="en-US" dirty="0"/>
              <a:t> </a:t>
            </a:r>
            <a:r>
              <a:rPr lang="en-US" dirty="0" err="1"/>
              <a:t>traiettoria</a:t>
            </a:r>
            <a:r>
              <a:rPr lang="en-US" dirty="0"/>
              <a:t> desiderata serve per la </a:t>
            </a:r>
            <a:r>
              <a:rPr lang="en-US" dirty="0" err="1"/>
              <a:t>cinematica</a:t>
            </a:r>
            <a:r>
              <a:rPr lang="en-US" dirty="0"/>
              <a:t> </a:t>
            </a:r>
            <a:r>
              <a:rPr lang="en-US" dirty="0" err="1"/>
              <a:t>inversa</a:t>
            </a:r>
            <a:r>
              <a:rPr lang="en-US" dirty="0"/>
              <a:t>, con la quale </a:t>
            </a:r>
            <a:r>
              <a:rPr lang="en-US" dirty="0" err="1"/>
              <a:t>si</a:t>
            </a:r>
            <a:r>
              <a:rPr lang="en-US" dirty="0"/>
              <a:t> </a:t>
            </a:r>
            <a:r>
              <a:rPr lang="en-US" dirty="0" err="1"/>
              <a:t>ricavano</a:t>
            </a:r>
            <a:r>
              <a:rPr lang="en-US" dirty="0"/>
              <a:t> </a:t>
            </a:r>
            <a:r>
              <a:rPr lang="en-US" dirty="0" err="1"/>
              <a:t>gli</a:t>
            </a:r>
            <a:r>
              <a:rPr lang="en-US" dirty="0"/>
              <a:t> </a:t>
            </a:r>
            <a:r>
              <a:rPr lang="en-US" dirty="0" err="1"/>
              <a:t>angoli</a:t>
            </a:r>
            <a:r>
              <a:rPr lang="en-US" dirty="0"/>
              <a:t> di </a:t>
            </a:r>
            <a:r>
              <a:rPr lang="en-US" dirty="0" err="1"/>
              <a:t>giunto</a:t>
            </a:r>
            <a:r>
              <a:rPr lang="en-US" dirty="0"/>
              <a:t> </a:t>
            </a:r>
            <a:r>
              <a:rPr lang="en-US" dirty="0" err="1"/>
              <a:t>degli</a:t>
            </a:r>
            <a:r>
              <a:rPr lang="en-US" dirty="0"/>
              <a:t> arti </a:t>
            </a:r>
            <a:r>
              <a:rPr lang="en-US" dirty="0" err="1"/>
              <a:t>che</a:t>
            </a:r>
            <a:r>
              <a:rPr lang="en-US" dirty="0"/>
              <a:t> </a:t>
            </a:r>
            <a:r>
              <a:rPr lang="en-US" dirty="0" err="1"/>
              <a:t>permettono</a:t>
            </a:r>
            <a:r>
              <a:rPr lang="en-US" dirty="0"/>
              <a:t> </a:t>
            </a:r>
            <a:r>
              <a:rPr lang="en-US" dirty="0" err="1"/>
              <a:t>all’end</a:t>
            </a:r>
            <a:r>
              <a:rPr lang="en-US" dirty="0"/>
              <a:t> effector di </a:t>
            </a:r>
            <a:r>
              <a:rPr lang="en-US" dirty="0" err="1"/>
              <a:t>seguire</a:t>
            </a:r>
            <a:r>
              <a:rPr lang="en-US" dirty="0"/>
              <a:t> al </a:t>
            </a:r>
            <a:r>
              <a:rPr lang="en-US" dirty="0" err="1"/>
              <a:t>meglio</a:t>
            </a:r>
            <a:r>
              <a:rPr lang="en-US" dirty="0"/>
              <a:t> </a:t>
            </a:r>
            <a:r>
              <a:rPr lang="en-US" dirty="0" err="1"/>
              <a:t>quella</a:t>
            </a:r>
            <a:r>
              <a:rPr lang="en-US" dirty="0"/>
              <a:t> </a:t>
            </a:r>
            <a:r>
              <a:rPr lang="en-US" dirty="0" err="1"/>
              <a:t>traiettoria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t>
            </a:r>
            <a:r>
              <a:rPr lang="en-US" dirty="0" err="1"/>
              <a:t>passi</a:t>
            </a:r>
            <a:r>
              <a:rPr lang="en-US" dirty="0"/>
              <a:t> da </a:t>
            </a:r>
            <a:r>
              <a:rPr lang="en-US" dirty="0" err="1"/>
              <a:t>sviluppare</a:t>
            </a:r>
            <a:r>
              <a:rPr lang="en-US" dirty="0"/>
              <a:t> per </a:t>
            </a:r>
            <a:r>
              <a:rPr lang="en-US" dirty="0" err="1"/>
              <a:t>applicare</a:t>
            </a:r>
            <a:r>
              <a:rPr lang="en-US" dirty="0"/>
              <a:t> la CLIK </a:t>
            </a:r>
            <a:r>
              <a:rPr lang="en-US" dirty="0" err="1"/>
              <a:t>sono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Primo </a:t>
            </a:r>
            <a:r>
              <a:rPr lang="en-US" dirty="0" err="1"/>
              <a:t>tra</a:t>
            </a:r>
            <a:r>
              <a:rPr lang="en-US" dirty="0"/>
              <a:t> tutti, la </a:t>
            </a:r>
            <a:r>
              <a:rPr lang="en-US" dirty="0" err="1"/>
              <a:t>scelta</a:t>
            </a:r>
            <a:r>
              <a:rPr lang="en-US" dirty="0"/>
              <a:t> di come </a:t>
            </a:r>
            <a:r>
              <a:rPr lang="en-US" dirty="0" err="1"/>
              <a:t>parametrizzare</a:t>
            </a:r>
            <a:r>
              <a:rPr lang="en-US" dirty="0"/>
              <a:t> le </a:t>
            </a:r>
            <a:r>
              <a:rPr lang="en-US" dirty="0" err="1"/>
              <a:t>braccia</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err="1"/>
              <a:t>Fatto</a:t>
            </a:r>
            <a:r>
              <a:rPr lang="en-US" dirty="0"/>
              <a:t> </a:t>
            </a:r>
            <a:r>
              <a:rPr lang="en-US" dirty="0" err="1"/>
              <a:t>ciò</a:t>
            </a:r>
            <a:r>
              <a:rPr lang="en-US" dirty="0"/>
              <a:t>, </a:t>
            </a:r>
            <a:r>
              <a:rPr lang="en-US" dirty="0" err="1"/>
              <a:t>vanno</a:t>
            </a:r>
            <a:r>
              <a:rPr lang="en-US" dirty="0"/>
              <a:t> </a:t>
            </a:r>
            <a:r>
              <a:rPr lang="en-US" dirty="0" err="1"/>
              <a:t>elaborati</a:t>
            </a:r>
            <a:r>
              <a:rPr lang="en-US" dirty="0"/>
              <a:t> </a:t>
            </a:r>
            <a:r>
              <a:rPr lang="en-US" dirty="0" err="1"/>
              <a:t>i</a:t>
            </a:r>
            <a:r>
              <a:rPr lang="en-US" dirty="0"/>
              <a:t> </a:t>
            </a:r>
            <a:r>
              <a:rPr lang="en-US" dirty="0" err="1"/>
              <a:t>dati</a:t>
            </a:r>
            <a:r>
              <a:rPr lang="en-US" dirty="0"/>
              <a:t> </a:t>
            </a:r>
            <a:r>
              <a:rPr lang="en-US" dirty="0" err="1"/>
              <a:t>dei</a:t>
            </a:r>
            <a:r>
              <a:rPr lang="en-US" dirty="0"/>
              <a:t> </a:t>
            </a:r>
            <a:r>
              <a:rPr lang="en-US" dirty="0" err="1"/>
              <a:t>sensori</a:t>
            </a:r>
            <a:r>
              <a:rPr lang="en-US" dirty="0"/>
              <a:t> e </a:t>
            </a:r>
            <a:r>
              <a:rPr lang="en-US" dirty="0" err="1"/>
              <a:t>vanno</a:t>
            </a:r>
            <a:r>
              <a:rPr lang="en-US" dirty="0"/>
              <a:t> </a:t>
            </a:r>
            <a:r>
              <a:rPr lang="en-US" dirty="0" err="1"/>
              <a:t>espressi</a:t>
            </a:r>
            <a:r>
              <a:rPr lang="en-US" dirty="0"/>
              <a:t> in </a:t>
            </a:r>
            <a:r>
              <a:rPr lang="en-US" dirty="0" err="1"/>
              <a:t>sistemi</a:t>
            </a:r>
            <a:r>
              <a:rPr lang="en-US" dirty="0"/>
              <a:t> di </a:t>
            </a:r>
            <a:r>
              <a:rPr lang="en-US" dirty="0" err="1"/>
              <a:t>riferimento</a:t>
            </a:r>
            <a:r>
              <a:rPr lang="en-US" dirty="0"/>
              <a:t> </a:t>
            </a:r>
            <a:r>
              <a:rPr lang="en-US" dirty="0" err="1"/>
              <a:t>coerenti</a:t>
            </a:r>
            <a:r>
              <a:rPr lang="en-US" dirty="0"/>
              <a:t> con le terne </a:t>
            </a:r>
            <a:r>
              <a:rPr lang="en-US" dirty="0" err="1"/>
              <a:t>della</a:t>
            </a:r>
            <a:r>
              <a:rPr lang="en-US" dirty="0"/>
              <a:t> nostra </a:t>
            </a:r>
            <a:r>
              <a:rPr lang="en-US" dirty="0" err="1"/>
              <a:t>parametrizzazione</a:t>
            </a:r>
            <a:r>
              <a:rPr lang="en-US" dirty="0"/>
              <a:t> </a:t>
            </a:r>
            <a:r>
              <a:rPr lang="en-US" dirty="0" err="1"/>
              <a:t>dell’end</a:t>
            </a:r>
            <a:r>
              <a:rPr lang="en-US" dirty="0"/>
              <a:t> effector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Con </a:t>
            </a:r>
            <a:r>
              <a:rPr lang="en-US" dirty="0" err="1"/>
              <a:t>i</a:t>
            </a:r>
            <a:r>
              <a:rPr lang="en-US" dirty="0"/>
              <a:t> </a:t>
            </a:r>
            <a:r>
              <a:rPr lang="en-US" dirty="0" err="1"/>
              <a:t>dati</a:t>
            </a:r>
            <a:r>
              <a:rPr lang="en-US" dirty="0"/>
              <a:t> elaborate, </a:t>
            </a:r>
            <a:r>
              <a:rPr lang="en-US" dirty="0" err="1"/>
              <a:t>va</a:t>
            </a:r>
            <a:r>
              <a:rPr lang="en-US" dirty="0"/>
              <a:t> </a:t>
            </a:r>
            <a:r>
              <a:rPr lang="en-US" dirty="0" err="1"/>
              <a:t>costruita</a:t>
            </a:r>
            <a:r>
              <a:rPr lang="en-US" dirty="0"/>
              <a:t> la </a:t>
            </a:r>
            <a:r>
              <a:rPr lang="en-US" dirty="0" err="1"/>
              <a:t>traiettoria</a:t>
            </a:r>
            <a:r>
              <a:rPr lang="en-US" dirty="0"/>
              <a:t> desiderata.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err="1"/>
              <a:t>Alla</a:t>
            </a:r>
            <a:r>
              <a:rPr lang="en-US" dirty="0"/>
              <a:t> fine, </a:t>
            </a:r>
            <a:r>
              <a:rPr lang="en-US" dirty="0" err="1"/>
              <a:t>si</a:t>
            </a:r>
            <a:r>
              <a:rPr lang="en-US" dirty="0"/>
              <a:t> </a:t>
            </a:r>
            <a:r>
              <a:rPr lang="en-US" dirty="0" err="1"/>
              <a:t>applica</a:t>
            </a:r>
            <a:r>
              <a:rPr lang="en-US" dirty="0"/>
              <a:t> </a:t>
            </a:r>
            <a:r>
              <a:rPr lang="en-US" dirty="0" err="1"/>
              <a:t>l’algoritmo</a:t>
            </a:r>
            <a:r>
              <a:rPr lang="en-US" dirty="0"/>
              <a:t> CLIK per la </a:t>
            </a:r>
            <a:r>
              <a:rPr lang="en-US" dirty="0" err="1"/>
              <a:t>cinematica</a:t>
            </a:r>
            <a:r>
              <a:rPr lang="en-US" dirty="0"/>
              <a:t> </a:t>
            </a:r>
            <a:r>
              <a:rPr lang="en-US" dirty="0" err="1"/>
              <a:t>inversa</a:t>
            </a:r>
            <a:r>
              <a:rPr lang="en-US" dirty="0"/>
              <a:t> </a:t>
            </a:r>
            <a:r>
              <a:rPr lang="en-US" dirty="0" err="1"/>
              <a:t>che</a:t>
            </a:r>
            <a:r>
              <a:rPr lang="en-US" dirty="0"/>
              <a:t>, come </a:t>
            </a:r>
            <a:r>
              <a:rPr lang="en-US" dirty="0" err="1"/>
              <a:t>vedremo</a:t>
            </a:r>
            <a:r>
              <a:rPr lang="en-US" dirty="0"/>
              <a:t>, </a:t>
            </a:r>
            <a:r>
              <a:rPr lang="en-US" dirty="0" err="1"/>
              <a:t>richiederà</a:t>
            </a:r>
            <a:r>
              <a:rPr lang="en-US" dirty="0"/>
              <a:t> </a:t>
            </a:r>
            <a:r>
              <a:rPr lang="en-US" dirty="0" err="1"/>
              <a:t>anche</a:t>
            </a:r>
            <a:r>
              <a:rPr lang="en-US" dirty="0"/>
              <a:t> la </a:t>
            </a:r>
            <a:r>
              <a:rPr lang="en-US" dirty="0" err="1"/>
              <a:t>gestione</a:t>
            </a:r>
            <a:r>
              <a:rPr lang="en-US" dirty="0"/>
              <a:t> </a:t>
            </a:r>
            <a:r>
              <a:rPr lang="en-US" dirty="0" err="1"/>
              <a:t>delle</a:t>
            </a:r>
            <a:r>
              <a:rPr lang="en-US" dirty="0"/>
              <a:t> </a:t>
            </a:r>
            <a:r>
              <a:rPr lang="en-US" dirty="0" err="1"/>
              <a:t>ridondanze</a:t>
            </a:r>
            <a:r>
              <a:rPr lang="en-US" dirty="0"/>
              <a:t>. </a:t>
            </a:r>
            <a:r>
              <a:rPr lang="en-US" dirty="0" err="1"/>
              <a:t>Quest’ultimo</a:t>
            </a:r>
            <a:r>
              <a:rPr lang="en-US" dirty="0"/>
              <a:t> punto </a:t>
            </a:r>
            <a:r>
              <a:rPr lang="en-US" dirty="0" err="1"/>
              <a:t>l’ho</a:t>
            </a:r>
            <a:r>
              <a:rPr lang="en-US" dirty="0"/>
              <a:t> </a:t>
            </a:r>
            <a:r>
              <a:rPr lang="en-US" dirty="0" err="1"/>
              <a:t>approcciato</a:t>
            </a:r>
            <a:r>
              <a:rPr lang="en-US" dirty="0"/>
              <a:t> </a:t>
            </a:r>
            <a:r>
              <a:rPr lang="en-US" dirty="0" err="1"/>
              <a:t>cercando</a:t>
            </a:r>
            <a:r>
              <a:rPr lang="en-US" dirty="0"/>
              <a:t> di </a:t>
            </a:r>
            <a:r>
              <a:rPr lang="en-US" dirty="0" err="1"/>
              <a:t>lavorare</a:t>
            </a:r>
            <a:r>
              <a:rPr lang="en-US" dirty="0"/>
              <a:t> </a:t>
            </a:r>
            <a:r>
              <a:rPr lang="en-US" dirty="0" err="1"/>
              <a:t>sul</a:t>
            </a:r>
            <a:r>
              <a:rPr lang="en-US" dirty="0"/>
              <a:t> </a:t>
            </a:r>
            <a:r>
              <a:rPr lang="en-US" dirty="0" err="1"/>
              <a:t>concetto</a:t>
            </a:r>
            <a:r>
              <a:rPr lang="en-US" dirty="0"/>
              <a:t> di </a:t>
            </a:r>
            <a:r>
              <a:rPr lang="en-US" dirty="0" err="1"/>
              <a:t>ergonomia</a:t>
            </a:r>
            <a:endParaRPr lang="en-US" dirty="0"/>
          </a:p>
        </p:txBody>
      </p:sp>
      <p:sp>
        <p:nvSpPr>
          <p:cNvPr id="4" name="Segnaposto numero diapositiva 3"/>
          <p:cNvSpPr>
            <a:spLocks noGrp="1"/>
          </p:cNvSpPr>
          <p:nvPr>
            <p:ph type="sldNum" sz="quarter" idx="5"/>
          </p:nvPr>
        </p:nvSpPr>
        <p:spPr/>
        <p:txBody>
          <a:bodyPr/>
          <a:lstStyle/>
          <a:p>
            <a:fld id="{53CD9575-F2E5-4EA3-AAB7-DDD58199FF40}" type="slidenum">
              <a:rPr lang="it-IT" smtClean="0"/>
              <a:t>3</a:t>
            </a:fld>
            <a:endParaRPr lang="it-IT"/>
          </a:p>
        </p:txBody>
      </p:sp>
    </p:spTree>
    <p:extLst>
      <p:ext uri="{BB962C8B-B14F-4D97-AF65-F5344CB8AC3E}">
        <p14:creationId xmlns:p14="http://schemas.microsoft.com/office/powerpoint/2010/main" val="201345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Parlando del primo punto, la </a:t>
            </a:r>
            <a:r>
              <a:rPr lang="en-US" dirty="0" err="1"/>
              <a:t>parametrizzazione</a:t>
            </a:r>
            <a:r>
              <a:rPr lang="en-US" dirty="0"/>
              <a:t> </a:t>
            </a:r>
            <a:r>
              <a:rPr lang="en-US" dirty="0" err="1"/>
              <a:t>delle</a:t>
            </a:r>
            <a:r>
              <a:rPr lang="en-US" dirty="0"/>
              <a:t> </a:t>
            </a:r>
            <a:r>
              <a:rPr lang="en-US" dirty="0" err="1"/>
              <a:t>braccia</a:t>
            </a:r>
            <a:r>
              <a:rPr lang="en-US" dirty="0"/>
              <a:t>, </a:t>
            </a:r>
            <a:r>
              <a:rPr lang="en-US" dirty="0" err="1"/>
              <a:t>questa</a:t>
            </a:r>
            <a:r>
              <a:rPr lang="en-US" dirty="0"/>
              <a:t> </a:t>
            </a:r>
            <a:r>
              <a:rPr lang="en-US" dirty="0" err="1"/>
              <a:t>viene</a:t>
            </a:r>
            <a:r>
              <a:rPr lang="en-US" dirty="0"/>
              <a:t> </a:t>
            </a:r>
            <a:r>
              <a:rPr lang="en-US" dirty="0" err="1"/>
              <a:t>fatta</a:t>
            </a:r>
            <a:r>
              <a:rPr lang="en-US" dirty="0"/>
              <a:t> </a:t>
            </a:r>
            <a:r>
              <a:rPr lang="en-US" dirty="0" err="1"/>
              <a:t>usando</a:t>
            </a:r>
            <a:r>
              <a:rPr lang="en-US" dirty="0"/>
              <a:t> la </a:t>
            </a:r>
            <a:r>
              <a:rPr lang="en-US" dirty="0" err="1"/>
              <a:t>convenzione</a:t>
            </a:r>
            <a:r>
              <a:rPr lang="en-US" dirty="0"/>
              <a:t> di DH, per </a:t>
            </a:r>
            <a:r>
              <a:rPr lang="en-US" dirty="0" err="1"/>
              <a:t>coerenza</a:t>
            </a:r>
            <a:r>
              <a:rPr lang="en-US" dirty="0"/>
              <a:t> </a:t>
            </a:r>
            <a:r>
              <a:rPr lang="en-US" dirty="0" err="1"/>
              <a:t>coi</a:t>
            </a:r>
            <a:r>
              <a:rPr lang="en-US" dirty="0"/>
              <a:t> </a:t>
            </a:r>
            <a:r>
              <a:rPr lang="en-US" dirty="0" err="1"/>
              <a:t>lavori</a:t>
            </a:r>
            <a:r>
              <a:rPr lang="en-US" dirty="0"/>
              <a:t> pre </a:t>
            </a:r>
            <a:r>
              <a:rPr lang="en-US" dirty="0" err="1"/>
              <a:t>esistenti</a:t>
            </a:r>
            <a:r>
              <a:rPr lang="en-US" dirty="0"/>
              <a:t>, e </a:t>
            </a:r>
            <a:r>
              <a:rPr lang="en-US" dirty="0" err="1"/>
              <a:t>l’assegnazione</a:t>
            </a:r>
            <a:r>
              <a:rPr lang="en-US" dirty="0"/>
              <a:t> </a:t>
            </a:r>
            <a:r>
              <a:rPr lang="en-US" dirty="0" err="1"/>
              <a:t>dei</a:t>
            </a:r>
            <a:r>
              <a:rPr lang="en-US" dirty="0"/>
              <a:t> </a:t>
            </a:r>
            <a:r>
              <a:rPr lang="en-US" dirty="0" err="1"/>
              <a:t>parametri</a:t>
            </a:r>
            <a:r>
              <a:rPr lang="en-US" dirty="0"/>
              <a:t> </a:t>
            </a:r>
            <a:r>
              <a:rPr lang="en-US" dirty="0" err="1"/>
              <a:t>fisiologici</a:t>
            </a:r>
            <a:r>
              <a:rPr lang="en-US" dirty="0"/>
              <a:t> </a:t>
            </a:r>
            <a:r>
              <a:rPr lang="en-US" dirty="0" err="1"/>
              <a:t>degli</a:t>
            </a:r>
            <a:r>
              <a:rPr lang="en-US" dirty="0"/>
              <a:t> arti </a:t>
            </a:r>
            <a:r>
              <a:rPr lang="en-US" dirty="0" err="1"/>
              <a:t>usa</a:t>
            </a:r>
            <a:r>
              <a:rPr lang="en-US" dirty="0"/>
              <a:t> </a:t>
            </a:r>
            <a:r>
              <a:rPr lang="en-US" dirty="0" err="1"/>
              <a:t>dati</a:t>
            </a:r>
            <a:r>
              <a:rPr lang="en-US" dirty="0"/>
              <a:t> </a:t>
            </a:r>
            <a:r>
              <a:rPr lang="en-US" dirty="0" err="1"/>
              <a:t>che</a:t>
            </a:r>
            <a:r>
              <a:rPr lang="en-US" dirty="0"/>
              <a:t> </a:t>
            </a:r>
            <a:r>
              <a:rPr lang="en-US" dirty="0" err="1"/>
              <a:t>rispecchiano</a:t>
            </a:r>
            <a:r>
              <a:rPr lang="en-US" dirty="0"/>
              <a:t> le </a:t>
            </a:r>
            <a:r>
              <a:rPr lang="en-US" dirty="0" err="1"/>
              <a:t>loro</a:t>
            </a:r>
            <a:r>
              <a:rPr lang="en-US" dirty="0"/>
              <a:t> </a:t>
            </a:r>
            <a:r>
              <a:rPr lang="en-US" dirty="0" err="1"/>
              <a:t>dimensioni</a:t>
            </a:r>
            <a:r>
              <a:rPr lang="en-US" dirty="0"/>
              <a:t> </a:t>
            </a:r>
            <a:r>
              <a:rPr lang="en-US" dirty="0" err="1"/>
              <a:t>fisiche</a:t>
            </a:r>
            <a:r>
              <a:rPr lang="en-US" dirty="0"/>
              <a:t> </a:t>
            </a:r>
            <a:r>
              <a:rPr lang="en-US" dirty="0" err="1"/>
              <a:t>reali</a:t>
            </a:r>
            <a:r>
              <a:rPr lang="en-US" dirty="0"/>
              <a:t>.</a:t>
            </a:r>
          </a:p>
          <a:p>
            <a:endParaRPr lang="en-US" dirty="0"/>
          </a:p>
          <a:p>
            <a:r>
              <a:rPr lang="it-IT" dirty="0"/>
              <a:t>Per la parametrizzazione di ciascun arto, si è scelto un manipolatore 10R in modo da poter registrare anche piccole oscillazioni del busto e compensazioni del movimento a carico della spalla, che sono frequenti nei soggetti colpiti da ictus, anche se questa scelta ci porta a dover gestire un manipolatore ridondante.</a:t>
            </a:r>
          </a:p>
          <a:p>
            <a:endParaRPr lang="it-IT" dirty="0"/>
          </a:p>
          <a:p>
            <a:r>
              <a:rPr lang="it-IT" dirty="0"/>
              <a:t>Ho definito prima di tutto il frame g, riportato in figura, come sistema di riferimento globale , posizionandolo con l’asse x è diretto parallelo al suolo e frontale al corpo eretto. Il frame globale, così come i primi 3 giunti di ciascun 10R, è sovrapposto alla posizione della vertebra L5, che viene ipotizzata fissa e estratta come media della posizione assunta durante il task (si è visto analizzando i dati che non cambia praticamente mai). </a:t>
            </a:r>
          </a:p>
        </p:txBody>
      </p:sp>
      <p:sp>
        <p:nvSpPr>
          <p:cNvPr id="4" name="Segnaposto numero diapositiva 3"/>
          <p:cNvSpPr>
            <a:spLocks noGrp="1"/>
          </p:cNvSpPr>
          <p:nvPr>
            <p:ph type="sldNum" sz="quarter" idx="5"/>
          </p:nvPr>
        </p:nvSpPr>
        <p:spPr/>
        <p:txBody>
          <a:bodyPr/>
          <a:lstStyle/>
          <a:p>
            <a:fld id="{53CD9575-F2E5-4EA3-AAB7-DDD58199FF40}" type="slidenum">
              <a:rPr lang="it-IT" smtClean="0"/>
              <a:t>4</a:t>
            </a:fld>
            <a:endParaRPr lang="it-IT"/>
          </a:p>
        </p:txBody>
      </p:sp>
    </p:spTree>
    <p:extLst>
      <p:ext uri="{BB962C8B-B14F-4D97-AF65-F5344CB8AC3E}">
        <p14:creationId xmlns:p14="http://schemas.microsoft.com/office/powerpoint/2010/main" val="1679982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Qua sono riportate le due parametrizzazioni di DH per le braccia.</a:t>
            </a:r>
          </a:p>
          <a:p>
            <a:r>
              <a:rPr lang="it-IT" dirty="0"/>
              <a:t>Come detto, il sdr globale </a:t>
            </a:r>
            <a:r>
              <a:rPr lang="it-IT" dirty="0" err="1"/>
              <a:t>Sg</a:t>
            </a:r>
            <a:r>
              <a:rPr lang="it-IT" dirty="0"/>
              <a:t> è posizionato sovrapposto alla vertebra L5, la cui posizione è ipotizzata fissa e nota. </a:t>
            </a:r>
          </a:p>
          <a:p>
            <a:endParaRPr lang="it-IT" dirty="0"/>
          </a:p>
          <a:p>
            <a:r>
              <a:rPr lang="it-IT" dirty="0"/>
              <a:t>quindi, il primo sistema di riferimento della parametrizzazione, S0, è ottenuto a partire dal frame globale con una semplice rotazione attorno ad </a:t>
            </a:r>
            <a:r>
              <a:rPr lang="it-IT" dirty="0" err="1"/>
              <a:t>xg</a:t>
            </a:r>
            <a:r>
              <a:rPr lang="it-IT" dirty="0"/>
              <a:t> di –</a:t>
            </a:r>
            <a:r>
              <a:rPr lang="it-IT" dirty="0" err="1"/>
              <a:t>Pi</a:t>
            </a:r>
            <a:r>
              <a:rPr lang="it-IT" dirty="0"/>
              <a:t>/2, di cui riporto le funzioni.</a:t>
            </a:r>
          </a:p>
          <a:p>
            <a:r>
              <a:rPr lang="it-IT" dirty="0"/>
              <a:t>Per le rototraslazioni successive, con cui ottenere la parametrizzazione dell’intera struttura, si usano le tabelle e la forma template delle rototraslazioni successive della convenzione di DH.</a:t>
            </a:r>
          </a:p>
        </p:txBody>
      </p:sp>
      <p:sp>
        <p:nvSpPr>
          <p:cNvPr id="4" name="Segnaposto numero diapositiva 3"/>
          <p:cNvSpPr>
            <a:spLocks noGrp="1"/>
          </p:cNvSpPr>
          <p:nvPr>
            <p:ph type="sldNum" sz="quarter" idx="5"/>
          </p:nvPr>
        </p:nvSpPr>
        <p:spPr/>
        <p:txBody>
          <a:bodyPr/>
          <a:lstStyle/>
          <a:p>
            <a:fld id="{53CD9575-F2E5-4EA3-AAB7-DDD58199FF40}" type="slidenum">
              <a:rPr lang="it-IT" smtClean="0"/>
              <a:t>5</a:t>
            </a:fld>
            <a:endParaRPr lang="it-IT"/>
          </a:p>
        </p:txBody>
      </p:sp>
    </p:spTree>
    <p:extLst>
      <p:ext uri="{BB962C8B-B14F-4D97-AF65-F5344CB8AC3E}">
        <p14:creationId xmlns:p14="http://schemas.microsoft.com/office/powerpoint/2010/main" val="3855073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qua le tabelle di DH per le due braccia e i sistemi di riferimento locali all’end-</a:t>
            </a:r>
            <a:r>
              <a:rPr lang="it-IT" dirty="0" err="1"/>
              <a:t>effector</a:t>
            </a:r>
            <a:r>
              <a:rPr lang="it-IT" dirty="0"/>
              <a:t> per le due mani.</a:t>
            </a:r>
          </a:p>
        </p:txBody>
      </p:sp>
      <p:sp>
        <p:nvSpPr>
          <p:cNvPr id="4" name="Segnaposto numero diapositiva 3"/>
          <p:cNvSpPr>
            <a:spLocks noGrp="1"/>
          </p:cNvSpPr>
          <p:nvPr>
            <p:ph type="sldNum" sz="quarter" idx="5"/>
          </p:nvPr>
        </p:nvSpPr>
        <p:spPr/>
        <p:txBody>
          <a:bodyPr/>
          <a:lstStyle/>
          <a:p>
            <a:fld id="{53CD9575-F2E5-4EA3-AAB7-DDD58199FF40}" type="slidenum">
              <a:rPr lang="it-IT" smtClean="0"/>
              <a:t>6</a:t>
            </a:fld>
            <a:endParaRPr lang="it-IT"/>
          </a:p>
        </p:txBody>
      </p:sp>
    </p:spTree>
    <p:extLst>
      <p:ext uri="{BB962C8B-B14F-4D97-AF65-F5344CB8AC3E}">
        <p14:creationId xmlns:p14="http://schemas.microsoft.com/office/powerpoint/2010/main" val="3530001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Appoggiandoci su queste tabelle, si costruiscono le matrici di rototraslazione omogenee da un sdr al successivo secondo la forma template della convenzione di DH.</a:t>
            </a:r>
          </a:p>
          <a:p>
            <a:pPr marL="0" indent="0">
              <a:buNone/>
            </a:pPr>
            <a:r>
              <a:rPr lang="it-IT" dirty="0"/>
              <a:t>Componendole poi come rototraslazioni successive, si arriva alla definizione della posa dell’</a:t>
            </a:r>
            <a:r>
              <a:rPr lang="it-IT" dirty="0" err="1"/>
              <a:t>ee</a:t>
            </a:r>
            <a:r>
              <a:rPr lang="it-IT" dirty="0"/>
              <a:t> in termini di rototraslazione complessiva rispetto al sdr globale.</a:t>
            </a:r>
          </a:p>
          <a:p>
            <a:pPr marL="0" indent="0">
              <a:buNone/>
            </a:pPr>
            <a:r>
              <a:rPr lang="it-IT" dirty="0"/>
              <a:t>È poi possibile estrarre da lei le due informazioni di posizione e orientazione dell’end </a:t>
            </a:r>
            <a:r>
              <a:rPr lang="it-IT" dirty="0" err="1"/>
              <a:t>effector</a:t>
            </a:r>
            <a:r>
              <a:rPr lang="it-IT" dirty="0"/>
              <a:t>, che dipendono come si vede dagli angoli di giunto della parametrizzazione, ovvero le incognite della cinematica inversa.</a:t>
            </a:r>
          </a:p>
        </p:txBody>
      </p:sp>
      <p:sp>
        <p:nvSpPr>
          <p:cNvPr id="4" name="Segnaposto numero diapositiva 3"/>
          <p:cNvSpPr>
            <a:spLocks noGrp="1"/>
          </p:cNvSpPr>
          <p:nvPr>
            <p:ph type="sldNum" sz="quarter" idx="5"/>
          </p:nvPr>
        </p:nvSpPr>
        <p:spPr/>
        <p:txBody>
          <a:bodyPr/>
          <a:lstStyle/>
          <a:p>
            <a:fld id="{53CD9575-F2E5-4EA3-AAB7-DDD58199FF40}" type="slidenum">
              <a:rPr lang="it-IT" smtClean="0"/>
              <a:t>7</a:t>
            </a:fld>
            <a:endParaRPr lang="it-IT"/>
          </a:p>
        </p:txBody>
      </p:sp>
    </p:spTree>
    <p:extLst>
      <p:ext uri="{BB962C8B-B14F-4D97-AF65-F5344CB8AC3E}">
        <p14:creationId xmlns:p14="http://schemas.microsoft.com/office/powerpoint/2010/main" val="401489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Tengo a specificare che la scelta che ho fatto per le due parametrizzazioni non è casuale. Infatti, non solo rispetta la convenzione di DH per entrambe le braccia, ma permette anche di ottenere un’intercambiabilità dei dati: </a:t>
            </a:r>
          </a:p>
          <a:p>
            <a:r>
              <a:rPr lang="it-IT" dirty="0"/>
              <a:t>Come si vede nel video, infatti, gli stessi valori degli angoli di giunto dati in pasto al braccio destro e sinistro, producono una traiettoria speculare. In questo modo l’analisi di un movimento prescinde dal braccio con cui lo si esegue.</a:t>
            </a:r>
          </a:p>
          <a:p>
            <a:endParaRPr lang="it-IT" dirty="0"/>
          </a:p>
          <a:p>
            <a:r>
              <a:rPr lang="it-IT" dirty="0"/>
              <a:t>Nel momento in cui dobbiamo fare confronti tra varie esecuzioni del medesimo task, questa proprietà apporta dei vantaggi. Infatti, oltre ad avere più dati a disposizione, non facendo distinzione sul lato, rende tutto più immediato perché non serve più alcuna trasformazione per adattare i dati di un lato alla parametrizzazione dell’altro lato.</a:t>
            </a:r>
          </a:p>
        </p:txBody>
      </p:sp>
      <p:sp>
        <p:nvSpPr>
          <p:cNvPr id="4" name="Segnaposto numero diapositiva 3"/>
          <p:cNvSpPr>
            <a:spLocks noGrp="1"/>
          </p:cNvSpPr>
          <p:nvPr>
            <p:ph type="sldNum" sz="quarter" idx="5"/>
          </p:nvPr>
        </p:nvSpPr>
        <p:spPr/>
        <p:txBody>
          <a:bodyPr/>
          <a:lstStyle/>
          <a:p>
            <a:fld id="{53CD9575-F2E5-4EA3-AAB7-DDD58199FF40}" type="slidenum">
              <a:rPr lang="it-IT" smtClean="0"/>
              <a:t>8</a:t>
            </a:fld>
            <a:endParaRPr lang="it-IT"/>
          </a:p>
        </p:txBody>
      </p:sp>
    </p:spTree>
    <p:extLst>
      <p:ext uri="{BB962C8B-B14F-4D97-AF65-F5344CB8AC3E}">
        <p14:creationId xmlns:p14="http://schemas.microsoft.com/office/powerpoint/2010/main" val="28020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Il passo</a:t>
                </a:r>
                <a:r>
                  <a:rPr lang="it-IT" baseline="0" dirty="0"/>
                  <a:t> successivo è quello di ricavare il Jacobiano relativo alla parametrizzazione del manipolatore con DH e a tale scopo ho usato la funzione </a:t>
                </a:r>
                <a:r>
                  <a:rPr lang="it-IT" dirty="0" err="1"/>
                  <a:t>DHJacobBase</a:t>
                </a:r>
                <a:r>
                  <a:rPr lang="it-IT" dirty="0"/>
                  <a:t>,</a:t>
                </a:r>
                <a:r>
                  <a:rPr lang="it-IT" baseline="0" dirty="0"/>
                  <a:t> che </a:t>
                </a:r>
                <a:r>
                  <a:rPr lang="it-IT" dirty="0"/>
                  <a:t>prende in ingresso la tabella di DH espressa rispetto al frame globale </a:t>
                </a:r>
                <a14:m>
                  <m:oMath xmlns:m="http://schemas.openxmlformats.org/officeDocument/2006/math">
                    <m:d>
                      <m:dPr>
                        <m:begChr m:val="{"/>
                        <m:endChr m:val="}"/>
                        <m:ctrlPr>
                          <a:rPr lang="it-IT" i="1" dirty="0" smtClean="0">
                            <a:latin typeface="Cambria Math" panose="02040503050406030204" pitchFamily="18" charset="0"/>
                          </a:rPr>
                        </m:ctrlPr>
                      </m:dPr>
                      <m:e>
                        <m:r>
                          <a:rPr lang="it-IT" i="1" dirty="0">
                            <a:latin typeface="Cambria Math" panose="02040503050406030204" pitchFamily="18" charset="0"/>
                          </a:rPr>
                          <m:t>𝑆𝑏</m:t>
                        </m:r>
                      </m:e>
                    </m:d>
                    <m:r>
                      <a:rPr lang="it-IT" b="0" i="0" dirty="0" smtClean="0">
                        <a:latin typeface="Cambria Math" panose="02040503050406030204" pitchFamily="18" charset="0"/>
                      </a:rPr>
                      <m:t> </m:t>
                    </m:r>
                  </m:oMath>
                </a14:m>
                <a:r>
                  <a:rPr lang="it-IT" baseline="0" dirty="0"/>
                  <a:t>e la matrice di rototraslazione omogenea </a:t>
                </a:r>
                <a:r>
                  <a:rPr lang="it-IT" dirty="0"/>
                  <a:t>da tale frame </a:t>
                </a:r>
                <a14:m>
                  <m:oMath xmlns:m="http://schemas.openxmlformats.org/officeDocument/2006/math">
                    <m:d>
                      <m:dPr>
                        <m:begChr m:val="{"/>
                        <m:endChr m:val="}"/>
                        <m:ctrlPr>
                          <a:rPr lang="it-IT" i="1" dirty="0">
                            <a:latin typeface="Cambria Math" panose="02040503050406030204" pitchFamily="18" charset="0"/>
                          </a:rPr>
                        </m:ctrlPr>
                      </m:dPr>
                      <m:e>
                        <m:r>
                          <a:rPr lang="it-IT" i="1" dirty="0">
                            <a:latin typeface="Cambria Math" panose="02040503050406030204" pitchFamily="18" charset="0"/>
                          </a:rPr>
                          <m:t>𝑆</m:t>
                        </m:r>
                        <m:r>
                          <a:rPr lang="it-IT" b="0" i="1" dirty="0" smtClean="0">
                            <a:latin typeface="Cambria Math" panose="02040503050406030204" pitchFamily="18" charset="0"/>
                          </a:rPr>
                          <m:t>𝑔</m:t>
                        </m:r>
                      </m:e>
                    </m:d>
                  </m:oMath>
                </a14:m>
                <a:r>
                  <a:rPr lang="it-IT" dirty="0"/>
                  <a:t> al primo della parametrizzazione, </a:t>
                </a:r>
                <a14:m>
                  <m:oMath xmlns:m="http://schemas.openxmlformats.org/officeDocument/2006/math">
                    <m:d>
                      <m:dPr>
                        <m:begChr m:val="{"/>
                        <m:endChr m:val="}"/>
                        <m:ctrlPr>
                          <a:rPr lang="it-IT" i="1" dirty="0" smtClean="0">
                            <a:latin typeface="Cambria Math" panose="02040503050406030204" pitchFamily="18" charset="0"/>
                          </a:rPr>
                        </m:ctrlPr>
                      </m:dPr>
                      <m:e>
                        <m:r>
                          <a:rPr lang="it-IT" i="1" dirty="0">
                            <a:latin typeface="Cambria Math" panose="02040503050406030204" pitchFamily="18" charset="0"/>
                          </a:rPr>
                          <m:t>𝑆</m:t>
                        </m:r>
                        <m:r>
                          <a:rPr lang="it-IT" b="0" i="1" dirty="0" smtClean="0">
                            <a:latin typeface="Cambria Math" panose="02040503050406030204" pitchFamily="18" charset="0"/>
                          </a:rPr>
                          <m:t>0</m:t>
                        </m:r>
                      </m:e>
                    </m:d>
                  </m:oMath>
                </a14:m>
                <a:r>
                  <a:rPr lang="it-IT"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t>
                </a:r>
                <a14:m>
                  <m:oMath xmlns:m="http://schemas.openxmlformats.org/officeDocument/2006/math">
                    <m:r>
                      <a:rPr lang="it-IT" i="1" dirty="0" smtClean="0">
                        <a:latin typeface="Cambria Math" panose="02040503050406030204" pitchFamily="18" charset="0"/>
                      </a:rPr>
                      <m:t>𝑇</m:t>
                    </m:r>
                    <m:r>
                      <a:rPr lang="it-IT" b="0" i="1" dirty="0" smtClean="0">
                        <a:latin typeface="Cambria Math" panose="02040503050406030204" pitchFamily="18" charset="0"/>
                      </a:rPr>
                      <m:t>𝑔</m:t>
                    </m:r>
                    <m:r>
                      <a:rPr lang="it-IT" i="1" dirty="0" smtClean="0">
                        <a:latin typeface="Cambria Math" panose="02040503050406030204" pitchFamily="18" charset="0"/>
                      </a:rPr>
                      <m:t>0</m:t>
                    </m:r>
                  </m:oMath>
                </a14:m>
                <a:r>
                  <a:rPr lang="it-IT" dirty="0"/>
                  <a:t>) (sono considerate sia la posizione dell’origine sia l’orientazione),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Il jacobiano servirà poi per l’applicazione della CLIK, di cui è riportata la formula finale. Come si nota, gli errori di posizione e di orientazione dell’</a:t>
                </a:r>
                <a:r>
                  <a:rPr lang="it-IT" dirty="0" err="1"/>
                  <a:t>ee</a:t>
                </a:r>
                <a:r>
                  <a:rPr lang="it-IT" dirty="0"/>
                  <a:t> sono valutati rispetto alla traiettoria desiderata.</a:t>
                </a:r>
              </a:p>
              <a:p>
                <a:endParaRPr lang="it-IT" dirty="0"/>
              </a:p>
            </p:txBody>
          </p:sp>
        </mc:Choice>
        <mc:Fallback xmlns="">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Il passo</a:t>
                </a:r>
                <a:r>
                  <a:rPr lang="it-IT" baseline="0" dirty="0"/>
                  <a:t> successivo è quello di ricavare il Jacobiano </a:t>
                </a:r>
                <a:r>
                  <a:rPr lang="it-IT" baseline="0" dirty="0" err="1"/>
                  <a:t>spatial</a:t>
                </a:r>
                <a:r>
                  <a:rPr lang="it-IT" baseline="0" dirty="0"/>
                  <a:t> relativo alla configurazione con DH: viene fatto usando la funzione </a:t>
                </a:r>
                <a:r>
                  <a:rPr lang="it-IT" dirty="0" err="1"/>
                  <a:t>DHJacobBase</a:t>
                </a:r>
                <a:r>
                  <a:rPr lang="it-IT" dirty="0"/>
                  <a:t>,</a:t>
                </a:r>
                <a:r>
                  <a:rPr lang="it-IT" baseline="0" dirty="0"/>
                  <a:t> che </a:t>
                </a:r>
                <a:r>
                  <a:rPr lang="it-IT" dirty="0"/>
                  <a:t>prende in ingresso la tabella di DH espressa rispetto al frame globale </a:t>
                </a:r>
                <a:r>
                  <a:rPr lang="it-IT" i="0" dirty="0">
                    <a:latin typeface="Cambria Math" panose="02040503050406030204" pitchFamily="18" charset="0"/>
                  </a:rPr>
                  <a:t>{𝑆𝑏}</a:t>
                </a:r>
                <a:r>
                  <a:rPr lang="it-IT" b="0" i="0" dirty="0">
                    <a:latin typeface="Cambria Math" panose="02040503050406030204" pitchFamily="18" charset="0"/>
                  </a:rPr>
                  <a:t>  </a:t>
                </a:r>
                <a:r>
                  <a:rPr lang="it-IT" dirty="0"/>
                  <a:t>(sono considerate sia la posizione dell’origine sia l’orientazione),</a:t>
                </a:r>
                <a:r>
                  <a:rPr lang="it-IT" baseline="0" dirty="0"/>
                  <a:t> e la matrice di rototraslazione omogenea </a:t>
                </a:r>
                <a:r>
                  <a:rPr lang="it-IT" dirty="0"/>
                  <a:t>da tale frame </a:t>
                </a:r>
                <a:r>
                  <a:rPr lang="it-IT" i="0" dirty="0">
                    <a:latin typeface="Cambria Math" panose="02040503050406030204" pitchFamily="18" charset="0"/>
                  </a:rPr>
                  <a:t>{𝑆</a:t>
                </a:r>
                <a:r>
                  <a:rPr lang="it-IT" b="0" i="0" dirty="0">
                    <a:latin typeface="Cambria Math" panose="02040503050406030204" pitchFamily="18" charset="0"/>
                  </a:rPr>
                  <a:t>𝑔}</a:t>
                </a:r>
                <a:r>
                  <a:rPr lang="it-IT" dirty="0"/>
                  <a:t> al primo della parametrizzazione, </a:t>
                </a:r>
                <a:r>
                  <a:rPr lang="it-IT" i="0" dirty="0">
                    <a:latin typeface="Cambria Math" panose="02040503050406030204" pitchFamily="18" charset="0"/>
                  </a:rPr>
                  <a:t>{𝑆</a:t>
                </a:r>
                <a:r>
                  <a:rPr lang="it-IT" b="0" i="0" dirty="0">
                    <a:latin typeface="Cambria Math" panose="02040503050406030204" pitchFamily="18" charset="0"/>
                  </a:rPr>
                  <a:t>0}</a:t>
                </a:r>
                <a:r>
                  <a:rPr lang="it-IT" dirty="0"/>
                  <a:t> (</a:t>
                </a:r>
                <a:r>
                  <a:rPr lang="it-IT" i="0" dirty="0">
                    <a:latin typeface="Cambria Math" panose="02040503050406030204" pitchFamily="18" charset="0"/>
                  </a:rPr>
                  <a:t>𝑇</a:t>
                </a:r>
                <a:r>
                  <a:rPr lang="it-IT" b="0" i="0" dirty="0">
                    <a:latin typeface="Cambria Math" panose="02040503050406030204" pitchFamily="18" charset="0"/>
                  </a:rPr>
                  <a:t>𝑔</a:t>
                </a:r>
                <a:r>
                  <a:rPr lang="it-IT" i="0" dirty="0">
                    <a:latin typeface="Cambria Math" panose="02040503050406030204" pitchFamily="18" charset="0"/>
                  </a:rPr>
                  <a:t>0</a:t>
                </a:r>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Il jacobiano servirà poi per l’applicazione della CLIK, di cui è riportata la formula finale. Come si nota, gli errori di posizione e di orientazione dell’</a:t>
                </a:r>
                <a:r>
                  <a:rPr lang="it-IT" dirty="0" err="1"/>
                  <a:t>ee</a:t>
                </a:r>
                <a:r>
                  <a:rPr lang="it-IT" dirty="0"/>
                  <a:t> sono valutati rispetto alla traiettoria desiderata.</a:t>
                </a:r>
              </a:p>
              <a:p>
                <a:endParaRPr lang="it-IT" dirty="0"/>
              </a:p>
            </p:txBody>
          </p:sp>
        </mc:Fallback>
      </mc:AlternateContent>
      <p:sp>
        <p:nvSpPr>
          <p:cNvPr id="4" name="Segnaposto numero diapositiva 3"/>
          <p:cNvSpPr>
            <a:spLocks noGrp="1"/>
          </p:cNvSpPr>
          <p:nvPr>
            <p:ph type="sldNum" sz="quarter" idx="5"/>
          </p:nvPr>
        </p:nvSpPr>
        <p:spPr/>
        <p:txBody>
          <a:bodyPr/>
          <a:lstStyle/>
          <a:p>
            <a:fld id="{53CD9575-F2E5-4EA3-AAB7-DDD58199FF40}" type="slidenum">
              <a:rPr lang="it-IT" smtClean="0"/>
              <a:t>9</a:t>
            </a:fld>
            <a:endParaRPr lang="it-IT"/>
          </a:p>
        </p:txBody>
      </p:sp>
    </p:spTree>
    <p:extLst>
      <p:ext uri="{BB962C8B-B14F-4D97-AF65-F5344CB8AC3E}">
        <p14:creationId xmlns:p14="http://schemas.microsoft.com/office/powerpoint/2010/main" val="119322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6131A5-A8D4-4CF5-B5C8-ACD056226288}"/>
              </a:ext>
            </a:extLst>
          </p:cNvPr>
          <p:cNvSpPr>
            <a:spLocks noGrp="1"/>
          </p:cNvSpPr>
          <p:nvPr>
            <p:ph type="ctrTitle"/>
          </p:nvPr>
        </p:nvSpPr>
        <p:spPr>
          <a:xfrm>
            <a:off x="1524000" y="1122363"/>
            <a:ext cx="9144000" cy="2387600"/>
          </a:xfrm>
        </p:spPr>
        <p:txBody>
          <a:bodyPr anchor="b"/>
          <a:lstStyle>
            <a:lvl1pPr algn="ctr">
              <a:defRPr sz="6000"/>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00CAAD49-BB9F-461E-A57E-CE335E423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60DD26-5C92-49C4-A43B-7659A0919968}"/>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5" name="Segnaposto piè di pagina 4">
            <a:extLst>
              <a:ext uri="{FF2B5EF4-FFF2-40B4-BE49-F238E27FC236}">
                <a16:creationId xmlns:a16="http://schemas.microsoft.com/office/drawing/2014/main" id="{6400DC08-34B8-463B-B268-EF52544C18D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0607EFA-BCA0-42C4-8FD3-C0FFDC06B4C7}"/>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293598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E37FEC-087C-4C40-AF41-66539B48CA0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379CDB7-187E-40A4-841E-D6351C3314C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0CB9B3A-A78C-4398-8E8C-308C1E918013}"/>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5" name="Segnaposto piè di pagina 4">
            <a:extLst>
              <a:ext uri="{FF2B5EF4-FFF2-40B4-BE49-F238E27FC236}">
                <a16:creationId xmlns:a16="http://schemas.microsoft.com/office/drawing/2014/main" id="{F19D6A96-A597-4966-874D-5435C846AE1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5609062-7165-4E1C-BCE0-890A2904C436}"/>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17412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2ECBB00-93A0-4EDC-A8D8-D6518C3FD69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53F97E1-5956-4644-BCC4-70E79D781B9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45CB718-D6EB-4C4D-BEA0-C88FB84198AF}"/>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5" name="Segnaposto piè di pagina 4">
            <a:extLst>
              <a:ext uri="{FF2B5EF4-FFF2-40B4-BE49-F238E27FC236}">
                <a16:creationId xmlns:a16="http://schemas.microsoft.com/office/drawing/2014/main" id="{C6958C1D-D567-4D15-BD2D-1E10B9B0CDC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4636D56-30D7-4072-86B9-18799A64D945}"/>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57039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CE4B5E-D934-4813-A33B-E6C169AD9B3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777F4A8-23BB-4164-8CB9-114177616FD2}"/>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7C02108-9813-4931-B523-63F71E32ECAA}"/>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5" name="Segnaposto piè di pagina 4">
            <a:extLst>
              <a:ext uri="{FF2B5EF4-FFF2-40B4-BE49-F238E27FC236}">
                <a16:creationId xmlns:a16="http://schemas.microsoft.com/office/drawing/2014/main" id="{7E58603E-F25C-4384-B2C9-1B95165408A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0936EDD-93D4-4A3B-8C86-F9C6B56BBF18}"/>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1457712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026691-523C-416F-80D5-50D85959A01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DC6630B-98CA-4B38-AAC3-F0EBEC7F5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0BE962E8-6D63-4A96-A260-7F37759B8D96}"/>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5" name="Segnaposto piè di pagina 4">
            <a:extLst>
              <a:ext uri="{FF2B5EF4-FFF2-40B4-BE49-F238E27FC236}">
                <a16:creationId xmlns:a16="http://schemas.microsoft.com/office/drawing/2014/main" id="{1F67F833-AD4E-41EE-A4F0-9CC8DBE1C98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84F7E36-8FF2-4F1C-B94B-9F9D64355B69}"/>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3531316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AA47F3-9390-4676-BD75-937993AB8FC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802D2B4-796F-4CD3-A217-AE25082C73B5}"/>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A3D0B5B-09A4-4054-80B5-02BD364DBEF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F775863-577B-44B8-A70D-A8688BB6304A}"/>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6" name="Segnaposto piè di pagina 5">
            <a:extLst>
              <a:ext uri="{FF2B5EF4-FFF2-40B4-BE49-F238E27FC236}">
                <a16:creationId xmlns:a16="http://schemas.microsoft.com/office/drawing/2014/main" id="{3BF29CE9-B959-47B9-81DC-A657E416AEA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5278E96-3E87-47F8-A513-E1D1F9EB46EA}"/>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105873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236A8A-7B30-4907-B728-D11245C1B83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ECE91F1-F6A8-4E89-AB3D-EDD772B11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EF73ECE-E8CD-4DE7-BA5B-EAE1E25FEE3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2F435F1-F5EF-46A9-A975-6CC1F97BC8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ABEB6D1-5EB7-4291-8648-5F61D43A899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4EDC81C-8CF7-41BA-8BA7-E1FFC6989A03}"/>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8" name="Segnaposto piè di pagina 7">
            <a:extLst>
              <a:ext uri="{FF2B5EF4-FFF2-40B4-BE49-F238E27FC236}">
                <a16:creationId xmlns:a16="http://schemas.microsoft.com/office/drawing/2014/main" id="{5F937F25-8AA9-4A65-9464-3E0CB51B830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64D21EF-2002-40F9-8558-09FD3E170CE0}"/>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1926993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3CF0E9-06EF-47B3-BAE1-1D89BEAC825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7F6AC73-16CA-4101-AAF2-261681745FCD}"/>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4" name="Segnaposto piè di pagina 3">
            <a:extLst>
              <a:ext uri="{FF2B5EF4-FFF2-40B4-BE49-F238E27FC236}">
                <a16:creationId xmlns:a16="http://schemas.microsoft.com/office/drawing/2014/main" id="{3C473B60-F826-4440-84DF-804764D6E22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A2E9916-0848-4CA6-8F3D-CC933E607A8B}"/>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34734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43AC602-FE37-4681-A7FB-CEB7494C11FA}"/>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3" name="Segnaposto piè di pagina 2">
            <a:extLst>
              <a:ext uri="{FF2B5EF4-FFF2-40B4-BE49-F238E27FC236}">
                <a16:creationId xmlns:a16="http://schemas.microsoft.com/office/drawing/2014/main" id="{58C817A7-EF8B-432F-AD07-5F18417B19D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BF627FA-B6BD-44DE-AA8D-80DB0A059A3E}"/>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2646397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6334AC-1EA9-4833-9DC2-883D3F3291C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6A65B27-2970-42F7-A620-FFBD2EF522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F706A85-FA39-4F3F-AD0A-3968D2E70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3032B35-8083-4F3D-9F97-1794CA95ECC6}"/>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6" name="Segnaposto piè di pagina 5">
            <a:extLst>
              <a:ext uri="{FF2B5EF4-FFF2-40B4-BE49-F238E27FC236}">
                <a16:creationId xmlns:a16="http://schemas.microsoft.com/office/drawing/2014/main" id="{D20C191B-9A6C-428E-BF16-F52DB65238A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50FE79F-0628-40EE-9C80-549C890859CF}"/>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2083924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0F809-9991-450D-AFE6-4CD16D99A80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6330E99-E336-42A0-8580-33BFE7A6C2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DFA631A-4718-4F94-9B8C-364DE276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B040B8D-3530-4DBD-86A6-22F86FC57B17}"/>
              </a:ext>
            </a:extLst>
          </p:cNvPr>
          <p:cNvSpPr>
            <a:spLocks noGrp="1"/>
          </p:cNvSpPr>
          <p:nvPr>
            <p:ph type="dt" sz="half" idx="10"/>
          </p:nvPr>
        </p:nvSpPr>
        <p:spPr/>
        <p:txBody>
          <a:bodyPr/>
          <a:lstStyle/>
          <a:p>
            <a:fld id="{0AC47291-4F32-4B74-AB57-14765DC299BC}" type="datetimeFigureOut">
              <a:rPr lang="it-IT" smtClean="0"/>
              <a:t>21/10/2020</a:t>
            </a:fld>
            <a:endParaRPr lang="it-IT"/>
          </a:p>
        </p:txBody>
      </p:sp>
      <p:sp>
        <p:nvSpPr>
          <p:cNvPr id="6" name="Segnaposto piè di pagina 5">
            <a:extLst>
              <a:ext uri="{FF2B5EF4-FFF2-40B4-BE49-F238E27FC236}">
                <a16:creationId xmlns:a16="http://schemas.microsoft.com/office/drawing/2014/main" id="{4337BDC8-2258-4FF9-84AA-DE05960AC62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B4BEC3F-F11A-43FC-ADC6-DAE6D4CBE53F}"/>
              </a:ext>
            </a:extLst>
          </p:cNvPr>
          <p:cNvSpPr>
            <a:spLocks noGrp="1"/>
          </p:cNvSpPr>
          <p:nvPr>
            <p:ph type="sldNum" sz="quarter" idx="12"/>
          </p:nvPr>
        </p:nvSpPr>
        <p:spPr/>
        <p:txBody>
          <a:bodyPr/>
          <a:lstStyle/>
          <a:p>
            <a:fld id="{36000818-6ABA-46D5-A48D-F7AC68CD2D2E}" type="slidenum">
              <a:rPr lang="it-IT" smtClean="0"/>
              <a:t>‹#›</a:t>
            </a:fld>
            <a:endParaRPr lang="it-IT"/>
          </a:p>
        </p:txBody>
      </p:sp>
    </p:spTree>
    <p:extLst>
      <p:ext uri="{BB962C8B-B14F-4D97-AF65-F5344CB8AC3E}">
        <p14:creationId xmlns:p14="http://schemas.microsoft.com/office/powerpoint/2010/main" val="827175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E6318A4-228D-4477-B926-9F232B95C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1E6B217B-1F3A-4B38-85EB-2EC4EEE8A7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E4D66C10-69B1-4FC1-8983-912D0D06B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47291-4F32-4B74-AB57-14765DC299BC}" type="datetimeFigureOut">
              <a:rPr lang="it-IT" smtClean="0"/>
              <a:t>21/10/2020</a:t>
            </a:fld>
            <a:endParaRPr lang="it-IT"/>
          </a:p>
        </p:txBody>
      </p:sp>
      <p:sp>
        <p:nvSpPr>
          <p:cNvPr id="5" name="Segnaposto piè di pagina 4">
            <a:extLst>
              <a:ext uri="{FF2B5EF4-FFF2-40B4-BE49-F238E27FC236}">
                <a16:creationId xmlns:a16="http://schemas.microsoft.com/office/drawing/2014/main" id="{244E2D0C-8827-4FE9-9251-F26AEBE30A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3230CD6-30F5-44D2-B7D3-72D20B9C2A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00818-6ABA-46D5-A48D-F7AC68CD2D2E}" type="slidenum">
              <a:rPr lang="it-IT" smtClean="0"/>
              <a:t>‹#›</a:t>
            </a:fld>
            <a:endParaRPr lang="it-IT"/>
          </a:p>
        </p:txBody>
      </p:sp>
      <p:pic>
        <p:nvPicPr>
          <p:cNvPr id="7" name="Picture 8" descr="A close up of a logo&#10;&#10;Description automatically generated">
            <a:extLst>
              <a:ext uri="{FF2B5EF4-FFF2-40B4-BE49-F238E27FC236}">
                <a16:creationId xmlns:a16="http://schemas.microsoft.com/office/drawing/2014/main" id="{DB00DF74-FF9A-42DC-BDFC-EC73F9E2FCC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10036" y="198900"/>
            <a:ext cx="1003633" cy="1024688"/>
          </a:xfrm>
          <a:prstGeom prst="rect">
            <a:avLst/>
          </a:prstGeom>
        </p:spPr>
      </p:pic>
      <p:sp>
        <p:nvSpPr>
          <p:cNvPr id="8" name="Half-frame 42">
            <a:extLst>
              <a:ext uri="{FF2B5EF4-FFF2-40B4-BE49-F238E27FC236}">
                <a16:creationId xmlns:a16="http://schemas.microsoft.com/office/drawing/2014/main" id="{723867E8-83D0-40B6-8D59-DBC5F05ADFFB}"/>
              </a:ext>
            </a:extLst>
          </p:cNvPr>
          <p:cNvSpPr/>
          <p:nvPr userDrawn="1"/>
        </p:nvSpPr>
        <p:spPr>
          <a:xfrm rot="10800000" flipH="1">
            <a:off x="288763" y="2470826"/>
            <a:ext cx="92237" cy="4250648"/>
          </a:xfrm>
          <a:prstGeom prst="halfFrame">
            <a:avLst/>
          </a:prstGeom>
          <a:solidFill>
            <a:schemeClr val="accent6">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solidFill>
                <a:schemeClr val="tx1"/>
              </a:solidFill>
            </a:endParaRPr>
          </a:p>
        </p:txBody>
      </p:sp>
    </p:spTree>
    <p:extLst>
      <p:ext uri="{BB962C8B-B14F-4D97-AF65-F5344CB8AC3E}">
        <p14:creationId xmlns:p14="http://schemas.microsoft.com/office/powerpoint/2010/main" val="4018126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28.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slideLayout" Target="../slideLayouts/slideLayout2.xml"/><Relationship Id="rId7" Type="http://schemas.openxmlformats.org/officeDocument/2006/relationships/image" Target="../media/image64.JP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1.png"/><Relationship Id="rId10" Type="http://schemas.openxmlformats.org/officeDocument/2006/relationships/image" Target="../media/image67.png"/><Relationship Id="rId4" Type="http://schemas.openxmlformats.org/officeDocument/2006/relationships/notesSlide" Target="../notesSlides/notesSlide22.xml"/><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07/relationships/media" Target="../media/media5.mp4"/><Relationship Id="rId7" Type="http://schemas.openxmlformats.org/officeDocument/2006/relationships/image" Target="../media/image6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3.xml"/><Relationship Id="rId5" Type="http://schemas.openxmlformats.org/officeDocument/2006/relationships/slideLayout" Target="../slideLayouts/slideLayout2.xml"/><Relationship Id="rId10" Type="http://schemas.microsoft.com/office/2007/relationships/hdphoto" Target="../media/hdphoto3.wdp"/><Relationship Id="rId4" Type="http://schemas.openxmlformats.org/officeDocument/2006/relationships/video" Target="../media/media5.mp4"/><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543648E-FCD4-4732-B644-6283295C1DB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1" b="97578" l="10000" r="90000">
                        <a14:foregroundMark x1="68222" y1="859" x2="68222" y2="859"/>
                        <a14:foregroundMark x1="51889" y1="97578" x2="51889" y2="97578"/>
                        <a14:foregroundMark x1="71444" y1="97344" x2="71444" y2="97344"/>
                      </a14:backgroundRemoval>
                    </a14:imgEffect>
                  </a14:imgLayer>
                </a14:imgProps>
              </a:ext>
              <a:ext uri="{28A0092B-C50C-407E-A947-70E740481C1C}">
                <a14:useLocalDpi xmlns:a14="http://schemas.microsoft.com/office/drawing/2010/main" val="0"/>
              </a:ext>
            </a:extLst>
          </a:blip>
          <a:srcRect/>
          <a:stretch>
            <a:fillRect/>
          </a:stretch>
        </p:blipFill>
        <p:spPr bwMode="auto">
          <a:xfrm>
            <a:off x="8905335" y="2026920"/>
            <a:ext cx="3286665" cy="467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BD9C1831-807C-45DB-AE07-2A241BBAA4A0}"/>
              </a:ext>
            </a:extLst>
          </p:cNvPr>
          <p:cNvSpPr>
            <a:spLocks noGrp="1"/>
          </p:cNvSpPr>
          <p:nvPr>
            <p:ph type="ctrTitle"/>
          </p:nvPr>
        </p:nvSpPr>
        <p:spPr>
          <a:xfrm>
            <a:off x="304800" y="371158"/>
            <a:ext cx="9144000" cy="2387600"/>
          </a:xfrm>
        </p:spPr>
        <p:txBody>
          <a:bodyPr/>
          <a:lstStyle/>
          <a:p>
            <a:r>
              <a:rPr lang="it-IT" dirty="0"/>
              <a:t>Saluto militare con vincoli di ergonomia</a:t>
            </a:r>
          </a:p>
        </p:txBody>
      </p:sp>
      <p:sp>
        <p:nvSpPr>
          <p:cNvPr id="3" name="Sottotitolo 2">
            <a:extLst>
              <a:ext uri="{FF2B5EF4-FFF2-40B4-BE49-F238E27FC236}">
                <a16:creationId xmlns:a16="http://schemas.microsoft.com/office/drawing/2014/main" id="{13CE94E4-0E87-4637-8510-54CB036A4800}"/>
              </a:ext>
            </a:extLst>
          </p:cNvPr>
          <p:cNvSpPr>
            <a:spLocks noGrp="1"/>
          </p:cNvSpPr>
          <p:nvPr>
            <p:ph type="subTitle" idx="1"/>
          </p:nvPr>
        </p:nvSpPr>
        <p:spPr>
          <a:xfrm>
            <a:off x="304800" y="2707958"/>
            <a:ext cx="9144000" cy="1655762"/>
          </a:xfrm>
        </p:spPr>
        <p:txBody>
          <a:bodyPr/>
          <a:lstStyle/>
          <a:p>
            <a:r>
              <a:rPr lang="it-IT" dirty="0"/>
              <a:t>Ricostruzione del movimento reale eseguito da un soggetto sano, impiegato come campione di riferimento rispetto al quale confrontare il movimento di soggetti colpiti da Ictus</a:t>
            </a:r>
          </a:p>
        </p:txBody>
      </p:sp>
      <p:sp>
        <p:nvSpPr>
          <p:cNvPr id="4" name="CasellaDiTesto 3">
            <a:extLst>
              <a:ext uri="{FF2B5EF4-FFF2-40B4-BE49-F238E27FC236}">
                <a16:creationId xmlns:a16="http://schemas.microsoft.com/office/drawing/2014/main" id="{C5EF6696-7F3C-4530-B878-DC6104CB152C}"/>
              </a:ext>
            </a:extLst>
          </p:cNvPr>
          <p:cNvSpPr txBox="1"/>
          <p:nvPr/>
        </p:nvSpPr>
        <p:spPr>
          <a:xfrm>
            <a:off x="2019300" y="4495393"/>
            <a:ext cx="5715000" cy="1200329"/>
          </a:xfrm>
          <a:prstGeom prst="rect">
            <a:avLst/>
          </a:prstGeom>
          <a:noFill/>
        </p:spPr>
        <p:txBody>
          <a:bodyPr wrap="square" rtlCol="0">
            <a:spAutoFit/>
          </a:bodyPr>
          <a:lstStyle/>
          <a:p>
            <a:r>
              <a:rPr lang="it-IT" dirty="0"/>
              <a:t>Nome:		Alessia Biondi</a:t>
            </a:r>
          </a:p>
          <a:p>
            <a:r>
              <a:rPr lang="it-IT" dirty="0"/>
              <a:t>Matricola:	521356</a:t>
            </a:r>
          </a:p>
          <a:p>
            <a:r>
              <a:rPr lang="it-IT" dirty="0"/>
              <a:t>Corso:		Ingegneria Robotica e dell’Automazione</a:t>
            </a:r>
          </a:p>
          <a:p>
            <a:r>
              <a:rPr lang="it-IT" dirty="0"/>
              <a:t>Data:		21 ottobre 2020</a:t>
            </a:r>
          </a:p>
        </p:txBody>
      </p:sp>
    </p:spTree>
    <p:extLst>
      <p:ext uri="{BB962C8B-B14F-4D97-AF65-F5344CB8AC3E}">
        <p14:creationId xmlns:p14="http://schemas.microsoft.com/office/powerpoint/2010/main" val="3902368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3E9168-71BD-4353-8583-1DB4748DFF00}"/>
              </a:ext>
            </a:extLst>
          </p:cNvPr>
          <p:cNvSpPr>
            <a:spLocks noGrp="1"/>
          </p:cNvSpPr>
          <p:nvPr>
            <p:ph type="title"/>
          </p:nvPr>
        </p:nvSpPr>
        <p:spPr/>
        <p:txBody>
          <a:bodyPr/>
          <a:lstStyle/>
          <a:p>
            <a:r>
              <a:rPr lang="it-IT" dirty="0"/>
              <a:t>Traiettoria: </a:t>
            </a:r>
            <a:r>
              <a:rPr lang="it-IT" dirty="0" err="1"/>
              <a:t>Dataload</a:t>
            </a:r>
            <a:endParaRPr lang="it-IT" dirty="0"/>
          </a:p>
        </p:txBody>
      </p:sp>
      <p:sp>
        <p:nvSpPr>
          <p:cNvPr id="4" name="CasellaDiTesto 3">
            <a:extLst>
              <a:ext uri="{FF2B5EF4-FFF2-40B4-BE49-F238E27FC236}">
                <a16:creationId xmlns:a16="http://schemas.microsoft.com/office/drawing/2014/main" id="{3691A852-0DEF-4E23-ADBD-75FBF31DEC58}"/>
              </a:ext>
            </a:extLst>
          </p:cNvPr>
          <p:cNvSpPr txBox="1"/>
          <p:nvPr/>
        </p:nvSpPr>
        <p:spPr>
          <a:xfrm>
            <a:off x="428978" y="1459855"/>
            <a:ext cx="3465689" cy="461665"/>
          </a:xfrm>
          <a:prstGeom prst="rect">
            <a:avLst/>
          </a:prstGeom>
          <a:noFill/>
        </p:spPr>
        <p:txBody>
          <a:bodyPr wrap="square" rtlCol="0">
            <a:spAutoFit/>
          </a:bodyPr>
          <a:lstStyle/>
          <a:p>
            <a:pPr algn="ctr"/>
            <a:r>
              <a:rPr lang="it-IT" sz="2400" dirty="0">
                <a:solidFill>
                  <a:schemeClr val="accent6">
                    <a:lumMod val="75000"/>
                  </a:schemeClr>
                </a:solidFill>
              </a:rPr>
              <a:t>Dati reali del movimento</a:t>
            </a:r>
          </a:p>
        </p:txBody>
      </p:sp>
      <p:sp>
        <p:nvSpPr>
          <p:cNvPr id="5" name="Rettangolo con angoli arrotondati 4">
            <a:extLst>
              <a:ext uri="{FF2B5EF4-FFF2-40B4-BE49-F238E27FC236}">
                <a16:creationId xmlns:a16="http://schemas.microsoft.com/office/drawing/2014/main" id="{F180E3F6-B277-4758-B1F5-53F9CDF085E6}"/>
              </a:ext>
            </a:extLst>
          </p:cNvPr>
          <p:cNvSpPr/>
          <p:nvPr/>
        </p:nvSpPr>
        <p:spPr>
          <a:xfrm>
            <a:off x="838200" y="2075739"/>
            <a:ext cx="1964266" cy="8638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5">
                    <a:lumMod val="50000"/>
                  </a:schemeClr>
                </a:solidFill>
              </a:rPr>
              <a:t>IMU sulla mano</a:t>
            </a:r>
          </a:p>
        </p:txBody>
      </p:sp>
      <p:cxnSp>
        <p:nvCxnSpPr>
          <p:cNvPr id="6" name="Connettore 2 5">
            <a:extLst>
              <a:ext uri="{FF2B5EF4-FFF2-40B4-BE49-F238E27FC236}">
                <a16:creationId xmlns:a16="http://schemas.microsoft.com/office/drawing/2014/main" id="{DB03BFC2-8318-4D57-BE32-68385AE32E78}"/>
              </a:ext>
            </a:extLst>
          </p:cNvPr>
          <p:cNvCxnSpPr>
            <a:cxnSpLocks/>
          </p:cNvCxnSpPr>
          <p:nvPr/>
        </p:nvCxnSpPr>
        <p:spPr>
          <a:xfrm>
            <a:off x="2988734" y="2507424"/>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ttangolo con angoli arrotondati 7">
            <a:extLst>
              <a:ext uri="{FF2B5EF4-FFF2-40B4-BE49-F238E27FC236}">
                <a16:creationId xmlns:a16="http://schemas.microsoft.com/office/drawing/2014/main" id="{5744EA0C-A645-4FAC-9906-254C65A409C8}"/>
              </a:ext>
            </a:extLst>
          </p:cNvPr>
          <p:cNvSpPr/>
          <p:nvPr/>
        </p:nvSpPr>
        <p:spPr>
          <a:xfrm>
            <a:off x="3790244" y="2075739"/>
            <a:ext cx="1964266" cy="8638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5">
                    <a:lumMod val="50000"/>
                  </a:schemeClr>
                </a:solidFill>
              </a:rPr>
              <a:t>Strutture dati Matlab</a:t>
            </a:r>
          </a:p>
        </p:txBody>
      </p:sp>
      <p:cxnSp>
        <p:nvCxnSpPr>
          <p:cNvPr id="9" name="Connettore 2 8">
            <a:extLst>
              <a:ext uri="{FF2B5EF4-FFF2-40B4-BE49-F238E27FC236}">
                <a16:creationId xmlns:a16="http://schemas.microsoft.com/office/drawing/2014/main" id="{432AE436-8D65-4152-B7FE-3CB07493A270}"/>
              </a:ext>
            </a:extLst>
          </p:cNvPr>
          <p:cNvCxnSpPr>
            <a:cxnSpLocks/>
          </p:cNvCxnSpPr>
          <p:nvPr/>
        </p:nvCxnSpPr>
        <p:spPr>
          <a:xfrm>
            <a:off x="5929489" y="2507424"/>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999FEBE4-95C1-4321-9E63-4F38AB102B78}"/>
              </a:ext>
            </a:extLst>
          </p:cNvPr>
          <p:cNvSpPr/>
          <p:nvPr/>
        </p:nvSpPr>
        <p:spPr>
          <a:xfrm>
            <a:off x="6742288" y="2075739"/>
            <a:ext cx="1964266" cy="8638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5">
                    <a:lumMod val="50000"/>
                  </a:schemeClr>
                </a:solidFill>
              </a:rPr>
              <a:t>File .</a:t>
            </a:r>
            <a:r>
              <a:rPr lang="it-IT" dirty="0" err="1">
                <a:solidFill>
                  <a:schemeClr val="accent5">
                    <a:lumMod val="50000"/>
                  </a:schemeClr>
                </a:solidFill>
              </a:rPr>
              <a:t>csv</a:t>
            </a:r>
            <a:endParaRPr lang="it-IT" dirty="0">
              <a:solidFill>
                <a:schemeClr val="accent5">
                  <a:lumMod val="50000"/>
                </a:schemeClr>
              </a:solidFill>
            </a:endParaRPr>
          </a:p>
        </p:txBody>
      </p:sp>
      <p:cxnSp>
        <p:nvCxnSpPr>
          <p:cNvPr id="11" name="Connettore 2 10">
            <a:extLst>
              <a:ext uri="{FF2B5EF4-FFF2-40B4-BE49-F238E27FC236}">
                <a16:creationId xmlns:a16="http://schemas.microsoft.com/office/drawing/2014/main" id="{35987A4D-B773-4D8C-82F0-8AD1CC2CDBAA}"/>
              </a:ext>
            </a:extLst>
          </p:cNvPr>
          <p:cNvCxnSpPr>
            <a:cxnSpLocks/>
          </p:cNvCxnSpPr>
          <p:nvPr/>
        </p:nvCxnSpPr>
        <p:spPr>
          <a:xfrm>
            <a:off x="8881533" y="2507424"/>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ttangolo con angoli arrotondati 11">
            <a:extLst>
              <a:ext uri="{FF2B5EF4-FFF2-40B4-BE49-F238E27FC236}">
                <a16:creationId xmlns:a16="http://schemas.microsoft.com/office/drawing/2014/main" id="{C19F4546-BD16-474A-AF40-7B1CF69297DB}"/>
              </a:ext>
            </a:extLst>
          </p:cNvPr>
          <p:cNvSpPr/>
          <p:nvPr/>
        </p:nvSpPr>
        <p:spPr>
          <a:xfrm>
            <a:off x="9694332" y="2075475"/>
            <a:ext cx="1964266" cy="8638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5">
                    <a:lumMod val="50000"/>
                  </a:schemeClr>
                </a:solidFill>
              </a:rPr>
              <a:t>Load su </a:t>
            </a:r>
            <a:r>
              <a:rPr lang="it-IT" dirty="0" err="1">
                <a:solidFill>
                  <a:schemeClr val="accent5">
                    <a:lumMod val="50000"/>
                  </a:schemeClr>
                </a:solidFill>
              </a:rPr>
              <a:t>mathematica</a:t>
            </a:r>
            <a:endParaRPr lang="it-IT" dirty="0">
              <a:solidFill>
                <a:schemeClr val="accent5">
                  <a:lumMod val="50000"/>
                </a:schemeClr>
              </a:solidFill>
            </a:endParaRPr>
          </a:p>
        </p:txBody>
      </p:sp>
      <p:sp>
        <p:nvSpPr>
          <p:cNvPr id="14" name="CasellaDiTesto 13">
            <a:extLst>
              <a:ext uri="{FF2B5EF4-FFF2-40B4-BE49-F238E27FC236}">
                <a16:creationId xmlns:a16="http://schemas.microsoft.com/office/drawing/2014/main" id="{ACA04E8A-08E4-4FE9-B3C2-9AA1BD78EEF2}"/>
              </a:ext>
            </a:extLst>
          </p:cNvPr>
          <p:cNvSpPr txBox="1"/>
          <p:nvPr/>
        </p:nvSpPr>
        <p:spPr>
          <a:xfrm>
            <a:off x="1498600" y="3093329"/>
            <a:ext cx="9505244" cy="1200329"/>
          </a:xfrm>
          <a:prstGeom prst="rect">
            <a:avLst/>
          </a:prstGeom>
          <a:noFill/>
        </p:spPr>
        <p:txBody>
          <a:bodyPr wrap="square" rtlCol="0">
            <a:spAutoFit/>
          </a:bodyPr>
          <a:lstStyle/>
          <a:p>
            <a:r>
              <a:rPr lang="it-IT" sz="2400" dirty="0"/>
              <a:t>Load:</a:t>
            </a:r>
          </a:p>
          <a:p>
            <a:pPr marL="342900" indent="-342900">
              <a:buAutoNum type="arabicParenR"/>
            </a:pPr>
            <a:r>
              <a:rPr lang="it-IT" sz="2400" dirty="0" err="1">
                <a:sym typeface="Wingdings" panose="05000000000000000000" pitchFamily="2" charset="2"/>
              </a:rPr>
              <a:t>handr</a:t>
            </a:r>
            <a:r>
              <a:rPr lang="it-IT" sz="2400" dirty="0">
                <a:sym typeface="Wingdings" panose="05000000000000000000" pitchFamily="2" charset="2"/>
              </a:rPr>
              <a:t>/</a:t>
            </a:r>
            <a:r>
              <a:rPr lang="it-IT" sz="2400" dirty="0" err="1">
                <a:sym typeface="Wingdings" panose="05000000000000000000" pitchFamily="2" charset="2"/>
              </a:rPr>
              <a:t>handl</a:t>
            </a:r>
            <a:r>
              <a:rPr lang="it-IT" sz="2400" dirty="0">
                <a:sym typeface="Wingdings" panose="05000000000000000000" pitchFamily="2" charset="2"/>
              </a:rPr>
              <a:t>	 posizione e orientazione nel tempo della mano</a:t>
            </a:r>
          </a:p>
          <a:p>
            <a:pPr marL="342900" indent="-342900">
              <a:buAutoNum type="arabicParenR"/>
            </a:pPr>
            <a:r>
              <a:rPr lang="it-IT" sz="2400" dirty="0" err="1">
                <a:sym typeface="Wingdings" panose="05000000000000000000" pitchFamily="2" charset="2"/>
              </a:rPr>
              <a:t>handvr</a:t>
            </a:r>
            <a:r>
              <a:rPr lang="it-IT" sz="2400" dirty="0">
                <a:sym typeface="Wingdings" panose="05000000000000000000" pitchFamily="2" charset="2"/>
              </a:rPr>
              <a:t>/</a:t>
            </a:r>
            <a:r>
              <a:rPr lang="it-IT" sz="2400" dirty="0" err="1">
                <a:sym typeface="Wingdings" panose="05000000000000000000" pitchFamily="2" charset="2"/>
              </a:rPr>
              <a:t>handvl</a:t>
            </a:r>
            <a:r>
              <a:rPr lang="it-IT" sz="2400" dirty="0">
                <a:sym typeface="Wingdings" panose="05000000000000000000" pitchFamily="2" charset="2"/>
              </a:rPr>
              <a:t>	 velocità lineare e angolare nel tempo della mano</a:t>
            </a:r>
          </a:p>
        </p:txBody>
      </p:sp>
      <p:sp>
        <p:nvSpPr>
          <p:cNvPr id="23" name="CasellaDiTesto 22">
            <a:extLst>
              <a:ext uri="{FF2B5EF4-FFF2-40B4-BE49-F238E27FC236}">
                <a16:creationId xmlns:a16="http://schemas.microsoft.com/office/drawing/2014/main" id="{D821B323-1F9F-479E-A262-9DA754EC746B}"/>
              </a:ext>
            </a:extLst>
          </p:cNvPr>
          <p:cNvSpPr txBox="1"/>
          <p:nvPr/>
        </p:nvSpPr>
        <p:spPr>
          <a:xfrm>
            <a:off x="1913467" y="4761396"/>
            <a:ext cx="2150534" cy="830997"/>
          </a:xfrm>
          <a:prstGeom prst="rect">
            <a:avLst/>
          </a:prstGeom>
          <a:noFill/>
        </p:spPr>
        <p:txBody>
          <a:bodyPr wrap="square" rtlCol="0">
            <a:spAutoFit/>
          </a:bodyPr>
          <a:lstStyle/>
          <a:p>
            <a:pPr algn="ctr"/>
            <a:r>
              <a:rPr lang="it-IT" sz="2400" dirty="0"/>
              <a:t>Posizione EE</a:t>
            </a:r>
          </a:p>
          <a:p>
            <a:r>
              <a:rPr lang="it-IT" sz="2400" dirty="0"/>
              <a:t>Orientazione EE</a:t>
            </a:r>
          </a:p>
        </p:txBody>
      </p:sp>
      <p:sp>
        <p:nvSpPr>
          <p:cNvPr id="24" name="Parentesi graffa chiusa 23">
            <a:extLst>
              <a:ext uri="{FF2B5EF4-FFF2-40B4-BE49-F238E27FC236}">
                <a16:creationId xmlns:a16="http://schemas.microsoft.com/office/drawing/2014/main" id="{971FEBC7-0424-496B-8070-8B6CB47CB70B}"/>
              </a:ext>
            </a:extLst>
          </p:cNvPr>
          <p:cNvSpPr/>
          <p:nvPr/>
        </p:nvSpPr>
        <p:spPr>
          <a:xfrm>
            <a:off x="4529667" y="4667836"/>
            <a:ext cx="270933" cy="1018117"/>
          </a:xfrm>
          <a:prstGeom prst="rightBrac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25" name="Connettore 2 24">
            <a:extLst>
              <a:ext uri="{FF2B5EF4-FFF2-40B4-BE49-F238E27FC236}">
                <a16:creationId xmlns:a16="http://schemas.microsoft.com/office/drawing/2014/main" id="{CD000794-50D4-4899-8F65-7B176C1DBC30}"/>
              </a:ext>
            </a:extLst>
          </p:cNvPr>
          <p:cNvCxnSpPr>
            <a:cxnSpLocks/>
          </p:cNvCxnSpPr>
          <p:nvPr/>
        </p:nvCxnSpPr>
        <p:spPr>
          <a:xfrm>
            <a:off x="5602110" y="5176895"/>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EFBA72F3-66DC-4F88-BF2D-40B61CC03D8D}"/>
              </a:ext>
            </a:extLst>
          </p:cNvPr>
          <p:cNvSpPr txBox="1"/>
          <p:nvPr/>
        </p:nvSpPr>
        <p:spPr>
          <a:xfrm>
            <a:off x="5847644" y="4765605"/>
            <a:ext cx="4546601" cy="830997"/>
          </a:xfrm>
          <a:prstGeom prst="rect">
            <a:avLst/>
          </a:prstGeom>
          <a:noFill/>
        </p:spPr>
        <p:txBody>
          <a:bodyPr wrap="square" rtlCol="0">
            <a:spAutoFit/>
          </a:bodyPr>
          <a:lstStyle/>
          <a:p>
            <a:pPr algn="ctr"/>
            <a:r>
              <a:rPr lang="it-IT" sz="2400" dirty="0">
                <a:solidFill>
                  <a:schemeClr val="accent6">
                    <a:lumMod val="75000"/>
                  </a:schemeClr>
                </a:solidFill>
              </a:rPr>
              <a:t>Traiettoria desiderata</a:t>
            </a:r>
          </a:p>
          <a:p>
            <a:pPr algn="ctr"/>
            <a:r>
              <a:rPr lang="it-IT" sz="2400" dirty="0">
                <a:solidFill>
                  <a:schemeClr val="accent6">
                    <a:lumMod val="75000"/>
                  </a:schemeClr>
                </a:solidFill>
              </a:rPr>
              <a:t>Da inseguire</a:t>
            </a:r>
          </a:p>
        </p:txBody>
      </p:sp>
      <p:sp>
        <p:nvSpPr>
          <p:cNvPr id="27" name="Ovale 26">
            <a:extLst>
              <a:ext uri="{FF2B5EF4-FFF2-40B4-BE49-F238E27FC236}">
                <a16:creationId xmlns:a16="http://schemas.microsoft.com/office/drawing/2014/main" id="{B80201D6-4DCD-4EE8-BE52-AC0F0BC29171}"/>
              </a:ext>
            </a:extLst>
          </p:cNvPr>
          <p:cNvSpPr/>
          <p:nvPr/>
        </p:nvSpPr>
        <p:spPr>
          <a:xfrm>
            <a:off x="1806779" y="5106653"/>
            <a:ext cx="2440666" cy="579300"/>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8" name="Connettore 2 27">
            <a:extLst>
              <a:ext uri="{FF2B5EF4-FFF2-40B4-BE49-F238E27FC236}">
                <a16:creationId xmlns:a16="http://schemas.microsoft.com/office/drawing/2014/main" id="{C09BE281-1F79-40F0-8000-2ED046013ED6}"/>
              </a:ext>
            </a:extLst>
          </p:cNvPr>
          <p:cNvCxnSpPr>
            <a:cxnSpLocks/>
            <a:endCxn id="30" idx="0"/>
          </p:cNvCxnSpPr>
          <p:nvPr/>
        </p:nvCxnSpPr>
        <p:spPr>
          <a:xfrm>
            <a:off x="2988734" y="5685953"/>
            <a:ext cx="0" cy="34525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C481B4BA-511D-4FB1-883A-7B8B67256E0D}"/>
              </a:ext>
            </a:extLst>
          </p:cNvPr>
          <p:cNvSpPr txBox="1"/>
          <p:nvPr/>
        </p:nvSpPr>
        <p:spPr>
          <a:xfrm>
            <a:off x="715433" y="6031210"/>
            <a:ext cx="4546601" cy="461665"/>
          </a:xfrm>
          <a:prstGeom prst="rect">
            <a:avLst/>
          </a:prstGeom>
          <a:noFill/>
        </p:spPr>
        <p:txBody>
          <a:bodyPr wrap="square" rtlCol="0">
            <a:spAutoFit/>
          </a:bodyPr>
          <a:lstStyle/>
          <a:p>
            <a:pPr algn="ctr"/>
            <a:r>
              <a:rPr lang="it-IT" sz="2400" dirty="0">
                <a:solidFill>
                  <a:schemeClr val="accent6">
                    <a:lumMod val="75000"/>
                  </a:schemeClr>
                </a:solidFill>
              </a:rPr>
              <a:t>Quaternioni Unitari</a:t>
            </a:r>
          </a:p>
        </p:txBody>
      </p:sp>
    </p:spTree>
    <p:extLst>
      <p:ext uri="{BB962C8B-B14F-4D97-AF65-F5344CB8AC3E}">
        <p14:creationId xmlns:p14="http://schemas.microsoft.com/office/powerpoint/2010/main" val="17947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p:bldP spid="23" grpId="0"/>
      <p:bldP spid="24" grpId="0" animBg="1"/>
      <p:bldP spid="26" grpId="0"/>
      <p:bldP spid="27" grpId="0" animBg="1"/>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C02B5E-00D2-4FC5-8E9A-BD9D840CB915}"/>
              </a:ext>
            </a:extLst>
          </p:cNvPr>
          <p:cNvSpPr>
            <a:spLocks noGrp="1"/>
          </p:cNvSpPr>
          <p:nvPr>
            <p:ph type="title"/>
          </p:nvPr>
        </p:nvSpPr>
        <p:spPr/>
        <p:txBody>
          <a:bodyPr/>
          <a:lstStyle/>
          <a:p>
            <a:r>
              <a:rPr lang="it-IT" dirty="0" err="1"/>
              <a:t>Dataload</a:t>
            </a:r>
            <a:r>
              <a:rPr lang="it-IT" dirty="0"/>
              <a:t> soggetto</a:t>
            </a:r>
          </a:p>
        </p:txBody>
      </p:sp>
      <p:sp>
        <p:nvSpPr>
          <p:cNvPr id="4" name="CasellaDiTesto 3">
            <a:extLst>
              <a:ext uri="{FF2B5EF4-FFF2-40B4-BE49-F238E27FC236}">
                <a16:creationId xmlns:a16="http://schemas.microsoft.com/office/drawing/2014/main" id="{23D34CF2-D200-43D6-BE0A-DC9AE04BA242}"/>
              </a:ext>
            </a:extLst>
          </p:cNvPr>
          <p:cNvSpPr txBox="1"/>
          <p:nvPr/>
        </p:nvSpPr>
        <p:spPr>
          <a:xfrm>
            <a:off x="324555" y="1459855"/>
            <a:ext cx="3465689" cy="461665"/>
          </a:xfrm>
          <a:prstGeom prst="rect">
            <a:avLst/>
          </a:prstGeom>
          <a:noFill/>
        </p:spPr>
        <p:txBody>
          <a:bodyPr wrap="square" rtlCol="0">
            <a:spAutoFit/>
          </a:bodyPr>
          <a:lstStyle/>
          <a:p>
            <a:pPr algn="ctr"/>
            <a:r>
              <a:rPr lang="it-IT" sz="2400" dirty="0">
                <a:solidFill>
                  <a:schemeClr val="accent6">
                    <a:lumMod val="75000"/>
                  </a:schemeClr>
                </a:solidFill>
              </a:rPr>
              <a:t>Dati reali del soggetto</a:t>
            </a:r>
          </a:p>
        </p:txBody>
      </p:sp>
      <p:sp>
        <p:nvSpPr>
          <p:cNvPr id="12" name="Rettangolo con angoli arrotondati 11">
            <a:extLst>
              <a:ext uri="{FF2B5EF4-FFF2-40B4-BE49-F238E27FC236}">
                <a16:creationId xmlns:a16="http://schemas.microsoft.com/office/drawing/2014/main" id="{DD261CEB-7F29-458C-BCD5-A233F2CC6D22}"/>
              </a:ext>
            </a:extLst>
          </p:cNvPr>
          <p:cNvSpPr/>
          <p:nvPr/>
        </p:nvSpPr>
        <p:spPr>
          <a:xfrm>
            <a:off x="838200" y="2075739"/>
            <a:ext cx="1964266" cy="8638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5">
                    <a:lumMod val="50000"/>
                  </a:schemeClr>
                </a:solidFill>
              </a:rPr>
              <a:t>IMU intero braccio</a:t>
            </a:r>
          </a:p>
        </p:txBody>
      </p:sp>
      <p:cxnSp>
        <p:nvCxnSpPr>
          <p:cNvPr id="13" name="Connettore 2 12">
            <a:extLst>
              <a:ext uri="{FF2B5EF4-FFF2-40B4-BE49-F238E27FC236}">
                <a16:creationId xmlns:a16="http://schemas.microsoft.com/office/drawing/2014/main" id="{89893C04-C318-420E-B4C6-0C5DE50EBA4F}"/>
              </a:ext>
            </a:extLst>
          </p:cNvPr>
          <p:cNvCxnSpPr>
            <a:cxnSpLocks/>
          </p:cNvCxnSpPr>
          <p:nvPr/>
        </p:nvCxnSpPr>
        <p:spPr>
          <a:xfrm>
            <a:off x="2988734" y="2507424"/>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con angoli arrotondati 13">
            <a:extLst>
              <a:ext uri="{FF2B5EF4-FFF2-40B4-BE49-F238E27FC236}">
                <a16:creationId xmlns:a16="http://schemas.microsoft.com/office/drawing/2014/main" id="{281E0730-514E-4047-B68F-1D051C7D3729}"/>
              </a:ext>
            </a:extLst>
          </p:cNvPr>
          <p:cNvSpPr/>
          <p:nvPr/>
        </p:nvSpPr>
        <p:spPr>
          <a:xfrm>
            <a:off x="3790244" y="2075739"/>
            <a:ext cx="1964266" cy="8638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5">
                    <a:lumMod val="50000"/>
                  </a:schemeClr>
                </a:solidFill>
              </a:rPr>
              <a:t>Strutture dati Matlab</a:t>
            </a:r>
          </a:p>
        </p:txBody>
      </p:sp>
      <p:cxnSp>
        <p:nvCxnSpPr>
          <p:cNvPr id="15" name="Connettore 2 14">
            <a:extLst>
              <a:ext uri="{FF2B5EF4-FFF2-40B4-BE49-F238E27FC236}">
                <a16:creationId xmlns:a16="http://schemas.microsoft.com/office/drawing/2014/main" id="{42DFCCCE-E460-4793-A428-0334C650E05B}"/>
              </a:ext>
            </a:extLst>
          </p:cNvPr>
          <p:cNvCxnSpPr>
            <a:cxnSpLocks/>
          </p:cNvCxnSpPr>
          <p:nvPr/>
        </p:nvCxnSpPr>
        <p:spPr>
          <a:xfrm>
            <a:off x="5929489" y="2507424"/>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ttangolo con angoli arrotondati 15">
            <a:extLst>
              <a:ext uri="{FF2B5EF4-FFF2-40B4-BE49-F238E27FC236}">
                <a16:creationId xmlns:a16="http://schemas.microsoft.com/office/drawing/2014/main" id="{906A501E-6691-4F97-A18C-14DF8D82C972}"/>
              </a:ext>
            </a:extLst>
          </p:cNvPr>
          <p:cNvSpPr/>
          <p:nvPr/>
        </p:nvSpPr>
        <p:spPr>
          <a:xfrm>
            <a:off x="6742288" y="2075739"/>
            <a:ext cx="1964266" cy="8638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5">
                    <a:lumMod val="50000"/>
                  </a:schemeClr>
                </a:solidFill>
              </a:rPr>
              <a:t>File .</a:t>
            </a:r>
            <a:r>
              <a:rPr lang="it-IT" dirty="0" err="1">
                <a:solidFill>
                  <a:schemeClr val="accent5">
                    <a:lumMod val="50000"/>
                  </a:schemeClr>
                </a:solidFill>
              </a:rPr>
              <a:t>csv</a:t>
            </a:r>
            <a:endParaRPr lang="it-IT" dirty="0">
              <a:solidFill>
                <a:schemeClr val="accent5">
                  <a:lumMod val="50000"/>
                </a:schemeClr>
              </a:solidFill>
            </a:endParaRPr>
          </a:p>
        </p:txBody>
      </p:sp>
      <p:cxnSp>
        <p:nvCxnSpPr>
          <p:cNvPr id="17" name="Connettore 2 16">
            <a:extLst>
              <a:ext uri="{FF2B5EF4-FFF2-40B4-BE49-F238E27FC236}">
                <a16:creationId xmlns:a16="http://schemas.microsoft.com/office/drawing/2014/main" id="{8047A02E-6F49-415B-A8CE-F146C2EB3201}"/>
              </a:ext>
            </a:extLst>
          </p:cNvPr>
          <p:cNvCxnSpPr>
            <a:cxnSpLocks/>
          </p:cNvCxnSpPr>
          <p:nvPr/>
        </p:nvCxnSpPr>
        <p:spPr>
          <a:xfrm>
            <a:off x="8881533" y="2507424"/>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ttangolo con angoli arrotondati 17">
            <a:extLst>
              <a:ext uri="{FF2B5EF4-FFF2-40B4-BE49-F238E27FC236}">
                <a16:creationId xmlns:a16="http://schemas.microsoft.com/office/drawing/2014/main" id="{FE204DE0-EC6A-44BC-B891-18A6E98B397A}"/>
              </a:ext>
            </a:extLst>
          </p:cNvPr>
          <p:cNvSpPr/>
          <p:nvPr/>
        </p:nvSpPr>
        <p:spPr>
          <a:xfrm>
            <a:off x="9694332" y="2075475"/>
            <a:ext cx="1964266" cy="8638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5">
                    <a:lumMod val="50000"/>
                  </a:schemeClr>
                </a:solidFill>
              </a:rPr>
              <a:t>Load su </a:t>
            </a:r>
            <a:r>
              <a:rPr lang="it-IT" dirty="0" err="1">
                <a:solidFill>
                  <a:schemeClr val="accent5">
                    <a:lumMod val="50000"/>
                  </a:schemeClr>
                </a:solidFill>
              </a:rPr>
              <a:t>mathematica</a:t>
            </a:r>
            <a:endParaRPr lang="it-IT" dirty="0">
              <a:solidFill>
                <a:schemeClr val="accent5">
                  <a:lumMod val="50000"/>
                </a:schemeClr>
              </a:solidFill>
            </a:endParaRPr>
          </a:p>
        </p:txBody>
      </p:sp>
      <p:sp>
        <p:nvSpPr>
          <p:cNvPr id="19" name="CasellaDiTesto 18">
            <a:extLst>
              <a:ext uri="{FF2B5EF4-FFF2-40B4-BE49-F238E27FC236}">
                <a16:creationId xmlns:a16="http://schemas.microsoft.com/office/drawing/2014/main" id="{0337E195-6409-4141-8E47-EDA11FA2F7E7}"/>
              </a:ext>
            </a:extLst>
          </p:cNvPr>
          <p:cNvSpPr txBox="1"/>
          <p:nvPr/>
        </p:nvSpPr>
        <p:spPr>
          <a:xfrm>
            <a:off x="2988734" y="4442003"/>
            <a:ext cx="6381044" cy="830997"/>
          </a:xfrm>
          <a:prstGeom prst="rect">
            <a:avLst/>
          </a:prstGeom>
          <a:noFill/>
        </p:spPr>
        <p:txBody>
          <a:bodyPr wrap="square" rtlCol="0">
            <a:spAutoFit/>
          </a:bodyPr>
          <a:lstStyle/>
          <a:p>
            <a:r>
              <a:rPr lang="it-IT" sz="2400" dirty="0"/>
              <a:t>Load:</a:t>
            </a:r>
          </a:p>
          <a:p>
            <a:r>
              <a:rPr lang="it-IT" sz="2400" dirty="0"/>
              <a:t> 	</a:t>
            </a:r>
            <a:r>
              <a:rPr lang="it-IT" sz="2400" dirty="0" err="1">
                <a:sym typeface="Wingdings" panose="05000000000000000000" pitchFamily="2" charset="2"/>
              </a:rPr>
              <a:t>parr</a:t>
            </a:r>
            <a:r>
              <a:rPr lang="it-IT" sz="2400" dirty="0">
                <a:sym typeface="Wingdings" panose="05000000000000000000" pitchFamily="2" charset="2"/>
              </a:rPr>
              <a:t>/</a:t>
            </a:r>
            <a:r>
              <a:rPr lang="it-IT" sz="2400" dirty="0" err="1">
                <a:sym typeface="Wingdings" panose="05000000000000000000" pitchFamily="2" charset="2"/>
              </a:rPr>
              <a:t>parl</a:t>
            </a:r>
            <a:r>
              <a:rPr lang="it-IT" sz="2400" dirty="0">
                <a:sym typeface="Wingdings" panose="05000000000000000000" pitchFamily="2" charset="2"/>
              </a:rPr>
              <a:t>		lunghezza segmenti</a:t>
            </a:r>
          </a:p>
        </p:txBody>
      </p:sp>
      <p:pic>
        <p:nvPicPr>
          <p:cNvPr id="20" name="Immagine 19">
            <a:extLst>
              <a:ext uri="{FF2B5EF4-FFF2-40B4-BE49-F238E27FC236}">
                <a16:creationId xmlns:a16="http://schemas.microsoft.com/office/drawing/2014/main" id="{E15F084D-6E34-42A2-886F-56D48DEAFB4F}"/>
              </a:ext>
            </a:extLst>
          </p:cNvPr>
          <p:cNvPicPr>
            <a:picLocks noChangeAspect="1"/>
          </p:cNvPicPr>
          <p:nvPr/>
        </p:nvPicPr>
        <p:blipFill>
          <a:blip r:embed="rId3"/>
          <a:stretch>
            <a:fillRect/>
          </a:stretch>
        </p:blipFill>
        <p:spPr>
          <a:xfrm>
            <a:off x="424744" y="5539754"/>
            <a:ext cx="11652956" cy="657811"/>
          </a:xfrm>
          <a:prstGeom prst="rect">
            <a:avLst/>
          </a:prstGeom>
          <a:ln>
            <a:noFill/>
          </a:ln>
          <a:effectLst>
            <a:softEdge rad="38100"/>
          </a:effectLst>
        </p:spPr>
      </p:pic>
      <p:sp>
        <p:nvSpPr>
          <p:cNvPr id="22" name="CasellaDiTesto 21">
            <a:extLst>
              <a:ext uri="{FF2B5EF4-FFF2-40B4-BE49-F238E27FC236}">
                <a16:creationId xmlns:a16="http://schemas.microsoft.com/office/drawing/2014/main" id="{6AE08E3D-89F7-4C81-835B-7160B9E4DC06}"/>
              </a:ext>
            </a:extLst>
          </p:cNvPr>
          <p:cNvSpPr txBox="1"/>
          <p:nvPr/>
        </p:nvSpPr>
        <p:spPr>
          <a:xfrm>
            <a:off x="4198055" y="3459808"/>
            <a:ext cx="4106334" cy="830997"/>
          </a:xfrm>
          <a:prstGeom prst="rect">
            <a:avLst/>
          </a:prstGeom>
          <a:noFill/>
        </p:spPr>
        <p:txBody>
          <a:bodyPr wrap="square" rtlCol="0">
            <a:spAutoFit/>
          </a:bodyPr>
          <a:lstStyle/>
          <a:p>
            <a:pPr algn="ctr"/>
            <a:r>
              <a:rPr lang="it-IT" sz="2400" dirty="0"/>
              <a:t>media distanze tra giunti durante il task</a:t>
            </a:r>
            <a:endParaRPr lang="it-IT" sz="2400" dirty="0">
              <a:sym typeface="Wingdings" panose="05000000000000000000" pitchFamily="2" charset="2"/>
            </a:endParaRPr>
          </a:p>
        </p:txBody>
      </p:sp>
      <p:cxnSp>
        <p:nvCxnSpPr>
          <p:cNvPr id="23" name="Connettore 2 22">
            <a:extLst>
              <a:ext uri="{FF2B5EF4-FFF2-40B4-BE49-F238E27FC236}">
                <a16:creationId xmlns:a16="http://schemas.microsoft.com/office/drawing/2014/main" id="{BF2906D0-F3AF-4A79-9743-C50C2A24BB24}"/>
              </a:ext>
            </a:extLst>
          </p:cNvPr>
          <p:cNvCxnSpPr>
            <a:cxnSpLocks/>
          </p:cNvCxnSpPr>
          <p:nvPr/>
        </p:nvCxnSpPr>
        <p:spPr>
          <a:xfrm flipV="1">
            <a:off x="6242754" y="2837676"/>
            <a:ext cx="8468" cy="57740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20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P spid="19"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C715FE-567A-4AE2-8F38-D0F51ADA2ACE}"/>
              </a:ext>
            </a:extLst>
          </p:cNvPr>
          <p:cNvSpPr>
            <a:spLocks noGrp="1"/>
          </p:cNvSpPr>
          <p:nvPr>
            <p:ph type="title"/>
          </p:nvPr>
        </p:nvSpPr>
        <p:spPr/>
        <p:txBody>
          <a:bodyPr/>
          <a:lstStyle/>
          <a:p>
            <a:r>
              <a:rPr lang="it-IT" dirty="0"/>
              <a:t>Traiettoria: Costruzione</a:t>
            </a:r>
          </a:p>
        </p:txBody>
      </p:sp>
      <p:sp>
        <p:nvSpPr>
          <p:cNvPr id="8" name="CasellaDiTesto 7">
            <a:extLst>
              <a:ext uri="{FF2B5EF4-FFF2-40B4-BE49-F238E27FC236}">
                <a16:creationId xmlns:a16="http://schemas.microsoft.com/office/drawing/2014/main" id="{4BFBACB4-B90F-41DA-B8CE-72BC12E9DCF3}"/>
              </a:ext>
            </a:extLst>
          </p:cNvPr>
          <p:cNvSpPr txBox="1"/>
          <p:nvPr/>
        </p:nvSpPr>
        <p:spPr>
          <a:xfrm>
            <a:off x="7575542" y="1692213"/>
            <a:ext cx="3189043" cy="523220"/>
          </a:xfrm>
          <a:prstGeom prst="rect">
            <a:avLst/>
          </a:prstGeom>
          <a:noFill/>
        </p:spPr>
        <p:txBody>
          <a:bodyPr wrap="square" rtlCol="0">
            <a:spAutoFit/>
          </a:bodyPr>
          <a:lstStyle/>
          <a:p>
            <a:pPr algn="ctr"/>
            <a:r>
              <a:rPr lang="it-IT" sz="2800" dirty="0">
                <a:solidFill>
                  <a:schemeClr val="accent6">
                    <a:lumMod val="75000"/>
                  </a:schemeClr>
                </a:solidFill>
              </a:rPr>
              <a:t>Interpolazione</a:t>
            </a:r>
          </a:p>
        </p:txBody>
      </p:sp>
      <p:sp>
        <p:nvSpPr>
          <p:cNvPr id="10" name="CasellaDiTesto 9">
            <a:extLst>
              <a:ext uri="{FF2B5EF4-FFF2-40B4-BE49-F238E27FC236}">
                <a16:creationId xmlns:a16="http://schemas.microsoft.com/office/drawing/2014/main" id="{2DDBF99B-B65F-4C18-B880-4A5174A8DB6B}"/>
              </a:ext>
            </a:extLst>
          </p:cNvPr>
          <p:cNvSpPr txBox="1"/>
          <p:nvPr/>
        </p:nvSpPr>
        <p:spPr>
          <a:xfrm>
            <a:off x="6558841" y="4982857"/>
            <a:ext cx="5094315" cy="369332"/>
          </a:xfrm>
          <a:prstGeom prst="rect">
            <a:avLst/>
          </a:prstGeom>
          <a:noFill/>
        </p:spPr>
        <p:txBody>
          <a:bodyPr wrap="square" rtlCol="0">
            <a:spAutoFit/>
          </a:bodyPr>
          <a:lstStyle/>
          <a:p>
            <a:endParaRPr lang="it-IT" dirty="0"/>
          </a:p>
        </p:txBody>
      </p:sp>
      <p:sp>
        <p:nvSpPr>
          <p:cNvPr id="12" name="CasellaDiTesto 11">
            <a:extLst>
              <a:ext uri="{FF2B5EF4-FFF2-40B4-BE49-F238E27FC236}">
                <a16:creationId xmlns:a16="http://schemas.microsoft.com/office/drawing/2014/main" id="{4A9DEC6B-ACFC-4361-8F0B-87AE6B6CE37B}"/>
              </a:ext>
            </a:extLst>
          </p:cNvPr>
          <p:cNvSpPr txBox="1"/>
          <p:nvPr/>
        </p:nvSpPr>
        <p:spPr>
          <a:xfrm>
            <a:off x="1153679" y="1871594"/>
            <a:ext cx="1126067" cy="461665"/>
          </a:xfrm>
          <a:prstGeom prst="rect">
            <a:avLst/>
          </a:prstGeom>
          <a:noFill/>
        </p:spPr>
        <p:txBody>
          <a:bodyPr wrap="square" rtlCol="0">
            <a:spAutoFit/>
          </a:bodyPr>
          <a:lstStyle/>
          <a:p>
            <a:pPr algn="ctr"/>
            <a:r>
              <a:rPr lang="it-IT" sz="2400" dirty="0"/>
              <a:t>sensori</a:t>
            </a:r>
            <a:endParaRPr lang="it-IT" dirty="0"/>
          </a:p>
        </p:txBody>
      </p:sp>
      <p:sp>
        <p:nvSpPr>
          <p:cNvPr id="13" name="CasellaDiTesto 12">
            <a:extLst>
              <a:ext uri="{FF2B5EF4-FFF2-40B4-BE49-F238E27FC236}">
                <a16:creationId xmlns:a16="http://schemas.microsoft.com/office/drawing/2014/main" id="{FF0AC5DB-8493-4D6D-B4D8-65A3D3FCE9FF}"/>
              </a:ext>
            </a:extLst>
          </p:cNvPr>
          <p:cNvSpPr txBox="1"/>
          <p:nvPr/>
        </p:nvSpPr>
        <p:spPr>
          <a:xfrm>
            <a:off x="4167813" y="1703268"/>
            <a:ext cx="2178755" cy="830997"/>
          </a:xfrm>
          <a:prstGeom prst="rect">
            <a:avLst/>
          </a:prstGeom>
          <a:noFill/>
        </p:spPr>
        <p:txBody>
          <a:bodyPr wrap="square" rtlCol="0">
            <a:spAutoFit/>
          </a:bodyPr>
          <a:lstStyle/>
          <a:p>
            <a:pPr algn="ctr"/>
            <a:r>
              <a:rPr lang="it-IT" sz="2400" dirty="0"/>
              <a:t>Dati in tempo discreto</a:t>
            </a:r>
          </a:p>
        </p:txBody>
      </p:sp>
      <p:cxnSp>
        <p:nvCxnSpPr>
          <p:cNvPr id="14" name="Connettore 2 13">
            <a:extLst>
              <a:ext uri="{FF2B5EF4-FFF2-40B4-BE49-F238E27FC236}">
                <a16:creationId xmlns:a16="http://schemas.microsoft.com/office/drawing/2014/main" id="{F2E3171E-AA62-457E-B0D1-4764A6AC8759}"/>
              </a:ext>
            </a:extLst>
          </p:cNvPr>
          <p:cNvCxnSpPr>
            <a:cxnSpLocks/>
          </p:cNvCxnSpPr>
          <p:nvPr/>
        </p:nvCxnSpPr>
        <p:spPr>
          <a:xfrm>
            <a:off x="3275993" y="2118767"/>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2FEC7AB6-4642-4D10-8642-339C3B35EE2B}"/>
              </a:ext>
            </a:extLst>
          </p:cNvPr>
          <p:cNvSpPr txBox="1"/>
          <p:nvPr/>
        </p:nvSpPr>
        <p:spPr>
          <a:xfrm>
            <a:off x="397324" y="2678269"/>
            <a:ext cx="2638779" cy="830997"/>
          </a:xfrm>
          <a:prstGeom prst="rect">
            <a:avLst/>
          </a:prstGeom>
          <a:noFill/>
        </p:spPr>
        <p:txBody>
          <a:bodyPr wrap="square" rtlCol="0">
            <a:spAutoFit/>
          </a:bodyPr>
          <a:lstStyle/>
          <a:p>
            <a:pPr algn="ctr"/>
            <a:r>
              <a:rPr lang="it-IT" sz="2400" dirty="0"/>
              <a:t>Algoritmo di inverse </a:t>
            </a:r>
            <a:r>
              <a:rPr lang="it-IT" sz="2400" dirty="0" err="1"/>
              <a:t>Kinematics</a:t>
            </a:r>
            <a:endParaRPr lang="it-IT" dirty="0"/>
          </a:p>
        </p:txBody>
      </p:sp>
      <p:cxnSp>
        <p:nvCxnSpPr>
          <p:cNvPr id="16" name="Connettore 2 15">
            <a:extLst>
              <a:ext uri="{FF2B5EF4-FFF2-40B4-BE49-F238E27FC236}">
                <a16:creationId xmlns:a16="http://schemas.microsoft.com/office/drawing/2014/main" id="{016CE829-6FBD-4D8D-8921-74C03F15F89D}"/>
              </a:ext>
            </a:extLst>
          </p:cNvPr>
          <p:cNvCxnSpPr>
            <a:cxnSpLocks/>
          </p:cNvCxnSpPr>
          <p:nvPr/>
        </p:nvCxnSpPr>
        <p:spPr>
          <a:xfrm>
            <a:off x="3275993" y="3057583"/>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75FECD4B-7072-4336-BB10-FB427FAD9044}"/>
              </a:ext>
            </a:extLst>
          </p:cNvPr>
          <p:cNvSpPr txBox="1"/>
          <p:nvPr/>
        </p:nvSpPr>
        <p:spPr>
          <a:xfrm>
            <a:off x="4173467" y="2642084"/>
            <a:ext cx="2178755" cy="830997"/>
          </a:xfrm>
          <a:prstGeom prst="rect">
            <a:avLst/>
          </a:prstGeom>
          <a:noFill/>
        </p:spPr>
        <p:txBody>
          <a:bodyPr wrap="square" rtlCol="0">
            <a:spAutoFit/>
          </a:bodyPr>
          <a:lstStyle/>
          <a:p>
            <a:pPr algn="ctr"/>
            <a:r>
              <a:rPr lang="it-IT" sz="2400" dirty="0"/>
              <a:t>valori in tempo continuo</a:t>
            </a:r>
          </a:p>
        </p:txBody>
      </p:sp>
      <p:cxnSp>
        <p:nvCxnSpPr>
          <p:cNvPr id="20" name="Connettore curvo 19">
            <a:extLst>
              <a:ext uri="{FF2B5EF4-FFF2-40B4-BE49-F238E27FC236}">
                <a16:creationId xmlns:a16="http://schemas.microsoft.com/office/drawing/2014/main" id="{0A216E34-A83B-4766-ADA9-0ADD5135E95E}"/>
              </a:ext>
            </a:extLst>
          </p:cNvPr>
          <p:cNvCxnSpPr>
            <a:cxnSpLocks/>
          </p:cNvCxnSpPr>
          <p:nvPr/>
        </p:nvCxnSpPr>
        <p:spPr>
          <a:xfrm>
            <a:off x="6382238" y="2118766"/>
            <a:ext cx="5654" cy="938816"/>
          </a:xfrm>
          <a:prstGeom prst="curvedConnector3">
            <a:avLst>
              <a:gd name="adj1" fmla="val 9134719"/>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C57E02F5-F820-4531-91F2-0AF55535FF85}"/>
              </a:ext>
            </a:extLst>
          </p:cNvPr>
          <p:cNvCxnSpPr>
            <a:cxnSpLocks/>
          </p:cNvCxnSpPr>
          <p:nvPr/>
        </p:nvCxnSpPr>
        <p:spPr>
          <a:xfrm flipH="1">
            <a:off x="7815510" y="2359078"/>
            <a:ext cx="244220" cy="42565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02B6203F-EA22-4D2A-81C0-27FDFA52F785}"/>
              </a:ext>
            </a:extLst>
          </p:cNvPr>
          <p:cNvCxnSpPr>
            <a:cxnSpLocks/>
          </p:cNvCxnSpPr>
          <p:nvPr/>
        </p:nvCxnSpPr>
        <p:spPr>
          <a:xfrm>
            <a:off x="10220716" y="2363582"/>
            <a:ext cx="244220" cy="42565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7E73B977-CF7B-4F23-9994-B1DB20FE77C8}"/>
              </a:ext>
            </a:extLst>
          </p:cNvPr>
          <p:cNvSpPr txBox="1"/>
          <p:nvPr/>
        </p:nvSpPr>
        <p:spPr>
          <a:xfrm>
            <a:off x="6726132" y="2843696"/>
            <a:ext cx="2178755" cy="461665"/>
          </a:xfrm>
          <a:prstGeom prst="rect">
            <a:avLst/>
          </a:prstGeom>
          <a:noFill/>
          <a:ln>
            <a:noFill/>
          </a:ln>
        </p:spPr>
        <p:txBody>
          <a:bodyPr wrap="square" rtlCol="0">
            <a:spAutoFit/>
          </a:bodyPr>
          <a:lstStyle/>
          <a:p>
            <a:pPr algn="ctr"/>
            <a:r>
              <a:rPr lang="it-IT" sz="2400" dirty="0"/>
              <a:t>SLERP</a:t>
            </a:r>
          </a:p>
        </p:txBody>
      </p:sp>
      <p:sp>
        <p:nvSpPr>
          <p:cNvPr id="26" name="CasellaDiTesto 25">
            <a:extLst>
              <a:ext uri="{FF2B5EF4-FFF2-40B4-BE49-F238E27FC236}">
                <a16:creationId xmlns:a16="http://schemas.microsoft.com/office/drawing/2014/main" id="{025E016B-1118-4175-B814-92543BB71891}"/>
              </a:ext>
            </a:extLst>
          </p:cNvPr>
          <p:cNvSpPr txBox="1"/>
          <p:nvPr/>
        </p:nvSpPr>
        <p:spPr>
          <a:xfrm>
            <a:off x="9375557" y="2813192"/>
            <a:ext cx="2178755" cy="461665"/>
          </a:xfrm>
          <a:prstGeom prst="rect">
            <a:avLst/>
          </a:prstGeom>
          <a:noFill/>
        </p:spPr>
        <p:txBody>
          <a:bodyPr wrap="square" rtlCol="0">
            <a:spAutoFit/>
          </a:bodyPr>
          <a:lstStyle/>
          <a:p>
            <a:pPr algn="ctr"/>
            <a:r>
              <a:rPr lang="it-IT" sz="2400" dirty="0"/>
              <a:t>lineare</a:t>
            </a:r>
          </a:p>
        </p:txBody>
      </p:sp>
      <p:sp>
        <p:nvSpPr>
          <p:cNvPr id="28" name="CasellaDiTesto 27">
            <a:extLst>
              <a:ext uri="{FF2B5EF4-FFF2-40B4-BE49-F238E27FC236}">
                <a16:creationId xmlns:a16="http://schemas.microsoft.com/office/drawing/2014/main" id="{5D37A5F9-51DB-441E-8CDD-F3758DFD56B9}"/>
              </a:ext>
            </a:extLst>
          </p:cNvPr>
          <p:cNvSpPr txBox="1"/>
          <p:nvPr/>
        </p:nvSpPr>
        <p:spPr>
          <a:xfrm>
            <a:off x="9375554" y="3485528"/>
            <a:ext cx="2178755" cy="1200329"/>
          </a:xfrm>
          <a:prstGeom prst="rect">
            <a:avLst/>
          </a:prstGeom>
          <a:noFill/>
        </p:spPr>
        <p:txBody>
          <a:bodyPr wrap="square" rtlCol="0">
            <a:spAutoFit/>
          </a:bodyPr>
          <a:lstStyle/>
          <a:p>
            <a:pPr algn="ctr"/>
            <a:r>
              <a:rPr lang="it-IT" sz="2400" dirty="0"/>
              <a:t>Parte di posizione</a:t>
            </a:r>
          </a:p>
          <a:p>
            <a:pPr algn="ctr"/>
            <a:r>
              <a:rPr lang="it-IT" sz="2400" b="1" dirty="0" err="1">
                <a:solidFill>
                  <a:schemeClr val="accent6">
                    <a:lumMod val="75000"/>
                  </a:schemeClr>
                </a:solidFill>
              </a:rPr>
              <a:t>posr</a:t>
            </a:r>
            <a:r>
              <a:rPr lang="it-IT" sz="2400" b="1" dirty="0">
                <a:solidFill>
                  <a:schemeClr val="accent6">
                    <a:lumMod val="75000"/>
                  </a:schemeClr>
                </a:solidFill>
              </a:rPr>
              <a:t>/l</a:t>
            </a:r>
          </a:p>
        </p:txBody>
      </p:sp>
      <p:cxnSp>
        <p:nvCxnSpPr>
          <p:cNvPr id="29" name="Connettore 2 28">
            <a:extLst>
              <a:ext uri="{FF2B5EF4-FFF2-40B4-BE49-F238E27FC236}">
                <a16:creationId xmlns:a16="http://schemas.microsoft.com/office/drawing/2014/main" id="{B2166328-1690-4808-8161-7071E555D3B7}"/>
              </a:ext>
            </a:extLst>
          </p:cNvPr>
          <p:cNvCxnSpPr>
            <a:cxnSpLocks/>
          </p:cNvCxnSpPr>
          <p:nvPr/>
        </p:nvCxnSpPr>
        <p:spPr>
          <a:xfrm>
            <a:off x="7792554" y="3249115"/>
            <a:ext cx="1" cy="3104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25F030B5-EEC9-40FE-BD87-E972B585D111}"/>
              </a:ext>
            </a:extLst>
          </p:cNvPr>
          <p:cNvCxnSpPr>
            <a:cxnSpLocks/>
          </p:cNvCxnSpPr>
          <p:nvPr/>
        </p:nvCxnSpPr>
        <p:spPr>
          <a:xfrm>
            <a:off x="10487887" y="3249114"/>
            <a:ext cx="1" cy="3104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asellaDiTesto 36">
            <a:extLst>
              <a:ext uri="{FF2B5EF4-FFF2-40B4-BE49-F238E27FC236}">
                <a16:creationId xmlns:a16="http://schemas.microsoft.com/office/drawing/2014/main" id="{E7EAA4EC-78A5-42AB-AC33-5BFBB3947FFB}"/>
              </a:ext>
            </a:extLst>
          </p:cNvPr>
          <p:cNvSpPr txBox="1"/>
          <p:nvPr/>
        </p:nvSpPr>
        <p:spPr>
          <a:xfrm>
            <a:off x="3502700" y="3546874"/>
            <a:ext cx="3189043" cy="707886"/>
          </a:xfrm>
          <a:prstGeom prst="rect">
            <a:avLst/>
          </a:prstGeom>
          <a:noFill/>
        </p:spPr>
        <p:txBody>
          <a:bodyPr wrap="square" rtlCol="0">
            <a:spAutoFit/>
          </a:bodyPr>
          <a:lstStyle/>
          <a:p>
            <a:pPr algn="ctr"/>
            <a:r>
              <a:rPr lang="it-IT" sz="2000" dirty="0">
                <a:solidFill>
                  <a:schemeClr val="accent1">
                    <a:lumMod val="60000"/>
                    <a:lumOff val="40000"/>
                  </a:schemeClr>
                </a:solidFill>
              </a:rPr>
              <a:t>Interpolazione naturale tra pose con quaternioni unitari</a:t>
            </a:r>
          </a:p>
        </p:txBody>
      </p:sp>
      <p:cxnSp>
        <p:nvCxnSpPr>
          <p:cNvPr id="39" name="Connettore 2 38">
            <a:extLst>
              <a:ext uri="{FF2B5EF4-FFF2-40B4-BE49-F238E27FC236}">
                <a16:creationId xmlns:a16="http://schemas.microsoft.com/office/drawing/2014/main" id="{8A25E6A0-0EDE-4668-8BBD-2637E3E21130}"/>
              </a:ext>
            </a:extLst>
          </p:cNvPr>
          <p:cNvCxnSpPr>
            <a:cxnSpLocks/>
          </p:cNvCxnSpPr>
          <p:nvPr/>
        </p:nvCxnSpPr>
        <p:spPr>
          <a:xfrm flipV="1">
            <a:off x="6632882" y="3311126"/>
            <a:ext cx="517702" cy="411281"/>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CasellaDiTesto 53">
            <a:extLst>
              <a:ext uri="{FF2B5EF4-FFF2-40B4-BE49-F238E27FC236}">
                <a16:creationId xmlns:a16="http://schemas.microsoft.com/office/drawing/2014/main" id="{333AE42E-EF8F-4165-91F9-92D87F494B38}"/>
              </a:ext>
            </a:extLst>
          </p:cNvPr>
          <p:cNvSpPr txBox="1"/>
          <p:nvPr/>
        </p:nvSpPr>
        <p:spPr>
          <a:xfrm>
            <a:off x="6703177" y="3489357"/>
            <a:ext cx="2213536" cy="1200329"/>
          </a:xfrm>
          <a:prstGeom prst="rect">
            <a:avLst/>
          </a:prstGeom>
          <a:noFill/>
        </p:spPr>
        <p:txBody>
          <a:bodyPr wrap="square" rtlCol="0">
            <a:spAutoFit/>
          </a:bodyPr>
          <a:lstStyle/>
          <a:p>
            <a:pPr algn="ctr"/>
            <a:r>
              <a:rPr lang="it-IT" sz="2400" dirty="0"/>
              <a:t>Parte di orientazione</a:t>
            </a:r>
          </a:p>
          <a:p>
            <a:pPr algn="ctr"/>
            <a:r>
              <a:rPr lang="it-IT" sz="2400" b="1" dirty="0" err="1">
                <a:solidFill>
                  <a:schemeClr val="accent6">
                    <a:lumMod val="75000"/>
                  </a:schemeClr>
                </a:solidFill>
              </a:rPr>
              <a:t>quatr</a:t>
            </a:r>
            <a:r>
              <a:rPr lang="it-IT" sz="2400" b="1" dirty="0">
                <a:solidFill>
                  <a:schemeClr val="accent6">
                    <a:lumMod val="75000"/>
                  </a:schemeClr>
                </a:solidFill>
              </a:rPr>
              <a:t>/l</a:t>
            </a:r>
          </a:p>
        </p:txBody>
      </p:sp>
      <p:sp>
        <p:nvSpPr>
          <p:cNvPr id="55" name="CasellaDiTesto 54">
            <a:extLst>
              <a:ext uri="{FF2B5EF4-FFF2-40B4-BE49-F238E27FC236}">
                <a16:creationId xmlns:a16="http://schemas.microsoft.com/office/drawing/2014/main" id="{295DB2D4-573D-4ED5-B344-E2EDD6900831}"/>
              </a:ext>
            </a:extLst>
          </p:cNvPr>
          <p:cNvSpPr txBox="1"/>
          <p:nvPr/>
        </p:nvSpPr>
        <p:spPr>
          <a:xfrm>
            <a:off x="0" y="1179952"/>
            <a:ext cx="3754853" cy="523220"/>
          </a:xfrm>
          <a:prstGeom prst="rect">
            <a:avLst/>
          </a:prstGeom>
          <a:noFill/>
        </p:spPr>
        <p:txBody>
          <a:bodyPr wrap="square" rtlCol="0">
            <a:spAutoFit/>
          </a:bodyPr>
          <a:lstStyle/>
          <a:p>
            <a:pPr algn="ctr"/>
            <a:r>
              <a:rPr lang="it-IT" sz="2800" dirty="0">
                <a:solidFill>
                  <a:schemeClr val="accent6">
                    <a:lumMod val="75000"/>
                  </a:schemeClr>
                </a:solidFill>
              </a:rPr>
              <a:t>Costruzione traiettoria</a:t>
            </a:r>
          </a:p>
        </p:txBody>
      </p:sp>
      <p:pic>
        <p:nvPicPr>
          <p:cNvPr id="11" name="Immagine 10">
            <a:extLst>
              <a:ext uri="{FF2B5EF4-FFF2-40B4-BE49-F238E27FC236}">
                <a16:creationId xmlns:a16="http://schemas.microsoft.com/office/drawing/2014/main" id="{D0ED162A-0EEC-4096-8825-F3F73D9EDF62}"/>
              </a:ext>
            </a:extLst>
          </p:cNvPr>
          <p:cNvPicPr>
            <a:picLocks noChangeAspect="1"/>
          </p:cNvPicPr>
          <p:nvPr/>
        </p:nvPicPr>
        <p:blipFill>
          <a:blip r:embed="rId3"/>
          <a:stretch>
            <a:fillRect/>
          </a:stretch>
        </p:blipFill>
        <p:spPr>
          <a:xfrm>
            <a:off x="1879188" y="4966069"/>
            <a:ext cx="8341528" cy="1636248"/>
          </a:xfrm>
          <a:prstGeom prst="rect">
            <a:avLst/>
          </a:prstGeom>
          <a:ln>
            <a:noFill/>
          </a:ln>
          <a:effectLst>
            <a:softEdge rad="112500"/>
          </a:effectLst>
        </p:spPr>
      </p:pic>
      <p:grpSp>
        <p:nvGrpSpPr>
          <p:cNvPr id="67" name="Gruppo 66">
            <a:extLst>
              <a:ext uri="{FF2B5EF4-FFF2-40B4-BE49-F238E27FC236}">
                <a16:creationId xmlns:a16="http://schemas.microsoft.com/office/drawing/2014/main" id="{E31FE803-C064-49FB-9161-6F9BE87495EB}"/>
              </a:ext>
            </a:extLst>
          </p:cNvPr>
          <p:cNvGrpSpPr/>
          <p:nvPr/>
        </p:nvGrpSpPr>
        <p:grpSpPr>
          <a:xfrm>
            <a:off x="5399090" y="5636649"/>
            <a:ext cx="1751494" cy="587068"/>
            <a:chOff x="2251983" y="2628190"/>
            <a:chExt cx="1475527" cy="1061357"/>
          </a:xfrm>
        </p:grpSpPr>
        <p:sp>
          <p:nvSpPr>
            <p:cNvPr id="68" name="Ovale 67">
              <a:extLst>
                <a:ext uri="{FF2B5EF4-FFF2-40B4-BE49-F238E27FC236}">
                  <a16:creationId xmlns:a16="http://schemas.microsoft.com/office/drawing/2014/main" id="{67DF5B01-3098-46E4-8024-0305A235685E}"/>
                </a:ext>
              </a:extLst>
            </p:cNvPr>
            <p:cNvSpPr/>
            <p:nvPr/>
          </p:nvSpPr>
          <p:spPr>
            <a:xfrm>
              <a:off x="2251983" y="2628190"/>
              <a:ext cx="1061356" cy="106135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9" name="Connettore 2 68">
              <a:extLst>
                <a:ext uri="{FF2B5EF4-FFF2-40B4-BE49-F238E27FC236}">
                  <a16:creationId xmlns:a16="http://schemas.microsoft.com/office/drawing/2014/main" id="{40C8E6C1-EC02-4CA7-9962-3DED932DEBE4}"/>
                </a:ext>
              </a:extLst>
            </p:cNvPr>
            <p:cNvCxnSpPr>
              <a:cxnSpLocks/>
              <a:stCxn id="68" idx="6"/>
            </p:cNvCxnSpPr>
            <p:nvPr/>
          </p:nvCxnSpPr>
          <p:spPr>
            <a:xfrm>
              <a:off x="3313339" y="3158869"/>
              <a:ext cx="4141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CasellaDiTesto 71">
            <a:extLst>
              <a:ext uri="{FF2B5EF4-FFF2-40B4-BE49-F238E27FC236}">
                <a16:creationId xmlns:a16="http://schemas.microsoft.com/office/drawing/2014/main" id="{52D0932C-AE00-4ED3-B171-6D46D6FB97F9}"/>
              </a:ext>
            </a:extLst>
          </p:cNvPr>
          <p:cNvSpPr txBox="1"/>
          <p:nvPr/>
        </p:nvSpPr>
        <p:spPr>
          <a:xfrm>
            <a:off x="6998197" y="5699350"/>
            <a:ext cx="2178755" cy="461665"/>
          </a:xfrm>
          <a:prstGeom prst="rect">
            <a:avLst/>
          </a:prstGeom>
          <a:noFill/>
        </p:spPr>
        <p:txBody>
          <a:bodyPr wrap="square" rtlCol="0">
            <a:spAutoFit/>
          </a:bodyPr>
          <a:lstStyle/>
          <a:p>
            <a:pPr algn="ctr"/>
            <a:r>
              <a:rPr lang="it-IT" sz="2400" dirty="0">
                <a:solidFill>
                  <a:srgbClr val="C00000"/>
                </a:solidFill>
              </a:rPr>
              <a:t>A cosa serve?</a:t>
            </a:r>
          </a:p>
        </p:txBody>
      </p:sp>
    </p:spTree>
    <p:extLst>
      <p:ext uri="{BB962C8B-B14F-4D97-AF65-F5344CB8AC3E}">
        <p14:creationId xmlns:p14="http://schemas.microsoft.com/office/powerpoint/2010/main" val="356222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1000" fill="hold"/>
                                        <p:tgtEl>
                                          <p:spTgt spid="20"/>
                                        </p:tgtEl>
                                        <p:attrNameLst>
                                          <p:attrName>ppt_w</p:attrName>
                                        </p:attrNameLst>
                                      </p:cBhvr>
                                      <p:tavLst>
                                        <p:tav tm="0">
                                          <p:val>
                                            <p:fltVal val="0"/>
                                          </p:val>
                                        </p:tav>
                                        <p:tav tm="100000">
                                          <p:val>
                                            <p:strVal val="#ppt_w"/>
                                          </p:val>
                                        </p:tav>
                                      </p:tavLst>
                                    </p:anim>
                                    <p:anim calcmode="lin" valueType="num">
                                      <p:cBhvr>
                                        <p:cTn id="24" dur="1000" fill="hold"/>
                                        <p:tgtEl>
                                          <p:spTgt spid="20"/>
                                        </p:tgtEl>
                                        <p:attrNameLst>
                                          <p:attrName>ppt_h</p:attrName>
                                        </p:attrNameLst>
                                      </p:cBhvr>
                                      <p:tavLst>
                                        <p:tav tm="0">
                                          <p:val>
                                            <p:fltVal val="0"/>
                                          </p:val>
                                        </p:tav>
                                        <p:tav tm="100000">
                                          <p:val>
                                            <p:strVal val="#ppt_h"/>
                                          </p:val>
                                        </p:tav>
                                      </p:tavLst>
                                    </p:anim>
                                    <p:anim calcmode="lin" valueType="num">
                                      <p:cBhvr>
                                        <p:cTn id="25" dur="1000" fill="hold"/>
                                        <p:tgtEl>
                                          <p:spTgt spid="20"/>
                                        </p:tgtEl>
                                        <p:attrNameLst>
                                          <p:attrName>style.rotation</p:attrName>
                                        </p:attrNameLst>
                                      </p:cBhvr>
                                      <p:tavLst>
                                        <p:tav tm="0">
                                          <p:val>
                                            <p:fltVal val="90"/>
                                          </p:val>
                                        </p:tav>
                                        <p:tav tm="100000">
                                          <p:val>
                                            <p:fltVal val="0"/>
                                          </p:val>
                                        </p:tav>
                                      </p:tavLst>
                                    </p:anim>
                                    <p:animEffect transition="in" filter="fade">
                                      <p:cBhvr>
                                        <p:cTn id="26" dur="1000"/>
                                        <p:tgtEl>
                                          <p:spTgt spid="2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fade">
                                      <p:cBhvr>
                                        <p:cTn id="7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P spid="25" grpId="0"/>
      <p:bldP spid="26" grpId="0"/>
      <p:bldP spid="28" grpId="0"/>
      <p:bldP spid="37" grpId="0"/>
      <p:bldP spid="54" grpId="0"/>
      <p:bldP spid="7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80A9B1D-4AD6-4E7B-86E0-52BAAD586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019" y="1390949"/>
            <a:ext cx="5353920" cy="3880607"/>
          </a:xfrm>
          <a:prstGeom prst="rect">
            <a:avLst/>
          </a:prstGeom>
          <a:ln>
            <a:noFill/>
          </a:ln>
          <a:effectLst>
            <a:softEdge rad="112500"/>
          </a:effectLst>
        </p:spPr>
      </p:pic>
      <p:sp>
        <p:nvSpPr>
          <p:cNvPr id="29" name="Rettangolo 28">
            <a:extLst>
              <a:ext uri="{FF2B5EF4-FFF2-40B4-BE49-F238E27FC236}">
                <a16:creationId xmlns:a16="http://schemas.microsoft.com/office/drawing/2014/main" id="{102E8037-74AE-4B4B-BC2D-40DA44C46CD7}"/>
              </a:ext>
            </a:extLst>
          </p:cNvPr>
          <p:cNvSpPr/>
          <p:nvPr/>
        </p:nvSpPr>
        <p:spPr>
          <a:xfrm>
            <a:off x="6568662" y="1390948"/>
            <a:ext cx="5348231" cy="3880607"/>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3D11F45-CE66-4B1F-BD65-E287427FC373}"/>
              </a:ext>
            </a:extLst>
          </p:cNvPr>
          <p:cNvSpPr>
            <a:spLocks noGrp="1"/>
          </p:cNvSpPr>
          <p:nvPr>
            <p:ph type="title"/>
          </p:nvPr>
        </p:nvSpPr>
        <p:spPr/>
        <p:txBody>
          <a:bodyPr/>
          <a:lstStyle/>
          <a:p>
            <a:r>
              <a:rPr lang="it-IT" dirty="0" err="1"/>
              <a:t>Riorientazione</a:t>
            </a:r>
            <a:r>
              <a:rPr lang="it-IT" dirty="0"/>
              <a:t> posa iniziale</a:t>
            </a:r>
          </a:p>
        </p:txBody>
      </p:sp>
      <p:sp>
        <p:nvSpPr>
          <p:cNvPr id="6" name="CasellaDiTesto 5">
            <a:extLst>
              <a:ext uri="{FF2B5EF4-FFF2-40B4-BE49-F238E27FC236}">
                <a16:creationId xmlns:a16="http://schemas.microsoft.com/office/drawing/2014/main" id="{5A8EAFD5-19F3-4F5F-B7A5-C39D852AD231}"/>
              </a:ext>
            </a:extLst>
          </p:cNvPr>
          <p:cNvSpPr txBox="1"/>
          <p:nvPr/>
        </p:nvSpPr>
        <p:spPr>
          <a:xfrm>
            <a:off x="724701" y="1229023"/>
            <a:ext cx="1126067" cy="461665"/>
          </a:xfrm>
          <a:prstGeom prst="rect">
            <a:avLst/>
          </a:prstGeom>
          <a:noFill/>
        </p:spPr>
        <p:txBody>
          <a:bodyPr wrap="square" rtlCol="0">
            <a:spAutoFit/>
          </a:bodyPr>
          <a:lstStyle/>
          <a:p>
            <a:pPr algn="ctr"/>
            <a:r>
              <a:rPr lang="it-IT" sz="2400" dirty="0" err="1"/>
              <a:t>Xsens</a:t>
            </a:r>
            <a:endParaRPr lang="it-IT" dirty="0"/>
          </a:p>
        </p:txBody>
      </p:sp>
      <p:sp>
        <p:nvSpPr>
          <p:cNvPr id="7" name="CasellaDiTesto 6">
            <a:extLst>
              <a:ext uri="{FF2B5EF4-FFF2-40B4-BE49-F238E27FC236}">
                <a16:creationId xmlns:a16="http://schemas.microsoft.com/office/drawing/2014/main" id="{EBBD0D1A-0205-4A7B-A751-B4D2714055D2}"/>
              </a:ext>
            </a:extLst>
          </p:cNvPr>
          <p:cNvSpPr txBox="1"/>
          <p:nvPr/>
        </p:nvSpPr>
        <p:spPr>
          <a:xfrm>
            <a:off x="10443633" y="1229023"/>
            <a:ext cx="1126067" cy="461665"/>
          </a:xfrm>
          <a:prstGeom prst="rect">
            <a:avLst/>
          </a:prstGeom>
          <a:noFill/>
        </p:spPr>
        <p:txBody>
          <a:bodyPr wrap="square" rtlCol="0">
            <a:spAutoFit/>
          </a:bodyPr>
          <a:lstStyle/>
          <a:p>
            <a:pPr algn="ctr"/>
            <a:r>
              <a:rPr lang="it-IT" sz="2400" dirty="0"/>
              <a:t>DH</a:t>
            </a:r>
            <a:endParaRPr lang="it-IT" dirty="0"/>
          </a:p>
        </p:txBody>
      </p:sp>
      <p:sp>
        <p:nvSpPr>
          <p:cNvPr id="8" name="CasellaDiTesto 7">
            <a:extLst>
              <a:ext uri="{FF2B5EF4-FFF2-40B4-BE49-F238E27FC236}">
                <a16:creationId xmlns:a16="http://schemas.microsoft.com/office/drawing/2014/main" id="{E2ED7B6E-3716-42F1-B7C3-E42EF5922882}"/>
              </a:ext>
            </a:extLst>
          </p:cNvPr>
          <p:cNvSpPr txBox="1"/>
          <p:nvPr/>
        </p:nvSpPr>
        <p:spPr>
          <a:xfrm>
            <a:off x="5283905" y="1321356"/>
            <a:ext cx="1624190" cy="830997"/>
          </a:xfrm>
          <a:prstGeom prst="rect">
            <a:avLst/>
          </a:prstGeom>
          <a:noFill/>
        </p:spPr>
        <p:txBody>
          <a:bodyPr wrap="square" rtlCol="0">
            <a:spAutoFit/>
          </a:bodyPr>
          <a:lstStyle/>
          <a:p>
            <a:pPr algn="ctr"/>
            <a:r>
              <a:rPr lang="it-IT" sz="2400" dirty="0"/>
              <a:t>posa iniziale</a:t>
            </a:r>
            <a:endParaRPr lang="it-IT" dirty="0"/>
          </a:p>
        </p:txBody>
      </p:sp>
      <p:sp>
        <p:nvSpPr>
          <p:cNvPr id="9" name="CasellaDiTesto 8">
            <a:extLst>
              <a:ext uri="{FF2B5EF4-FFF2-40B4-BE49-F238E27FC236}">
                <a16:creationId xmlns:a16="http://schemas.microsoft.com/office/drawing/2014/main" id="{44EBFC53-7D35-408F-AFB0-FFA39D5DD3C7}"/>
              </a:ext>
            </a:extLst>
          </p:cNvPr>
          <p:cNvSpPr txBox="1"/>
          <p:nvPr/>
        </p:nvSpPr>
        <p:spPr>
          <a:xfrm>
            <a:off x="4121149" y="2245402"/>
            <a:ext cx="1624190" cy="461665"/>
          </a:xfrm>
          <a:prstGeom prst="rect">
            <a:avLst/>
          </a:prstGeom>
          <a:noFill/>
        </p:spPr>
        <p:txBody>
          <a:bodyPr wrap="square" rtlCol="0">
            <a:spAutoFit/>
          </a:bodyPr>
          <a:lstStyle/>
          <a:p>
            <a:pPr algn="ctr"/>
            <a:r>
              <a:rPr lang="it-IT" sz="2400" dirty="0"/>
              <a:t>T-pose</a:t>
            </a:r>
            <a:endParaRPr lang="it-IT" dirty="0"/>
          </a:p>
        </p:txBody>
      </p:sp>
      <p:sp>
        <p:nvSpPr>
          <p:cNvPr id="10" name="CasellaDiTesto 9">
            <a:extLst>
              <a:ext uri="{FF2B5EF4-FFF2-40B4-BE49-F238E27FC236}">
                <a16:creationId xmlns:a16="http://schemas.microsoft.com/office/drawing/2014/main" id="{8CFA3747-F54A-4EB2-9C85-B57D91B55B1E}"/>
              </a:ext>
            </a:extLst>
          </p:cNvPr>
          <p:cNvSpPr txBox="1"/>
          <p:nvPr/>
        </p:nvSpPr>
        <p:spPr>
          <a:xfrm>
            <a:off x="6446661" y="2245401"/>
            <a:ext cx="1624190" cy="461665"/>
          </a:xfrm>
          <a:prstGeom prst="rect">
            <a:avLst/>
          </a:prstGeom>
          <a:noFill/>
        </p:spPr>
        <p:txBody>
          <a:bodyPr wrap="square" rtlCol="0">
            <a:spAutoFit/>
          </a:bodyPr>
          <a:lstStyle/>
          <a:p>
            <a:pPr algn="ctr"/>
            <a:r>
              <a:rPr lang="it-IT" sz="2400" dirty="0"/>
              <a:t>Teso avanti</a:t>
            </a:r>
            <a:endParaRPr lang="it-IT" dirty="0"/>
          </a:p>
        </p:txBody>
      </p:sp>
      <p:cxnSp>
        <p:nvCxnSpPr>
          <p:cNvPr id="11" name="Connettore 2 10">
            <a:extLst>
              <a:ext uri="{FF2B5EF4-FFF2-40B4-BE49-F238E27FC236}">
                <a16:creationId xmlns:a16="http://schemas.microsoft.com/office/drawing/2014/main" id="{07ADD3C6-0666-47FE-BACD-0F412AE3AE7B}"/>
              </a:ext>
            </a:extLst>
          </p:cNvPr>
          <p:cNvCxnSpPr>
            <a:cxnSpLocks/>
          </p:cNvCxnSpPr>
          <p:nvPr/>
        </p:nvCxnSpPr>
        <p:spPr>
          <a:xfrm flipH="1">
            <a:off x="5283776" y="1939524"/>
            <a:ext cx="244220" cy="42565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1370EA4E-985C-4ECC-99E0-01CB1A692BBB}"/>
              </a:ext>
            </a:extLst>
          </p:cNvPr>
          <p:cNvCxnSpPr>
            <a:cxnSpLocks/>
          </p:cNvCxnSpPr>
          <p:nvPr/>
        </p:nvCxnSpPr>
        <p:spPr>
          <a:xfrm>
            <a:off x="6663875" y="1939523"/>
            <a:ext cx="244220" cy="42565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EF899045-3A5C-474D-89DF-EA02589917AD}"/>
              </a:ext>
            </a:extLst>
          </p:cNvPr>
          <p:cNvSpPr txBox="1"/>
          <p:nvPr/>
        </p:nvSpPr>
        <p:spPr>
          <a:xfrm>
            <a:off x="5267850" y="3042908"/>
            <a:ext cx="1664634" cy="830997"/>
          </a:xfrm>
          <a:prstGeom prst="rect">
            <a:avLst/>
          </a:prstGeom>
          <a:noFill/>
        </p:spPr>
        <p:txBody>
          <a:bodyPr wrap="square" rtlCol="0">
            <a:spAutoFit/>
          </a:bodyPr>
          <a:lstStyle/>
          <a:p>
            <a:pPr algn="ctr"/>
            <a:r>
              <a:rPr lang="it-IT" sz="2400" dirty="0"/>
              <a:t>terna locale mano</a:t>
            </a:r>
            <a:endParaRPr lang="it-IT" dirty="0"/>
          </a:p>
        </p:txBody>
      </p:sp>
      <p:sp>
        <p:nvSpPr>
          <p:cNvPr id="14" name="CasellaDiTesto 13">
            <a:extLst>
              <a:ext uri="{FF2B5EF4-FFF2-40B4-BE49-F238E27FC236}">
                <a16:creationId xmlns:a16="http://schemas.microsoft.com/office/drawing/2014/main" id="{CC55522C-F703-4956-AD6D-BC82AD066C71}"/>
              </a:ext>
            </a:extLst>
          </p:cNvPr>
          <p:cNvSpPr txBox="1"/>
          <p:nvPr/>
        </p:nvSpPr>
        <p:spPr>
          <a:xfrm>
            <a:off x="4121020" y="3966956"/>
            <a:ext cx="1624190" cy="830997"/>
          </a:xfrm>
          <a:prstGeom prst="rect">
            <a:avLst/>
          </a:prstGeom>
          <a:noFill/>
        </p:spPr>
        <p:txBody>
          <a:bodyPr wrap="square" rtlCol="0">
            <a:spAutoFit/>
          </a:bodyPr>
          <a:lstStyle/>
          <a:p>
            <a:pPr algn="ctr"/>
            <a:r>
              <a:rPr lang="it-IT" sz="2400" dirty="0"/>
              <a:t>Y lungo</a:t>
            </a:r>
          </a:p>
          <a:p>
            <a:pPr algn="ctr"/>
            <a:r>
              <a:rPr lang="it-IT" sz="2400" dirty="0"/>
              <a:t>le dita</a:t>
            </a:r>
            <a:endParaRPr lang="it-IT" dirty="0"/>
          </a:p>
        </p:txBody>
      </p:sp>
      <p:sp>
        <p:nvSpPr>
          <p:cNvPr id="15" name="CasellaDiTesto 14">
            <a:extLst>
              <a:ext uri="{FF2B5EF4-FFF2-40B4-BE49-F238E27FC236}">
                <a16:creationId xmlns:a16="http://schemas.microsoft.com/office/drawing/2014/main" id="{C950AB0A-C1DA-4E40-8A12-ADAC0DCBEA4E}"/>
              </a:ext>
            </a:extLst>
          </p:cNvPr>
          <p:cNvSpPr txBox="1"/>
          <p:nvPr/>
        </p:nvSpPr>
        <p:spPr>
          <a:xfrm>
            <a:off x="6446532" y="3966955"/>
            <a:ext cx="1624190" cy="830997"/>
          </a:xfrm>
          <a:prstGeom prst="rect">
            <a:avLst/>
          </a:prstGeom>
          <a:noFill/>
        </p:spPr>
        <p:txBody>
          <a:bodyPr wrap="square" rtlCol="0">
            <a:spAutoFit/>
          </a:bodyPr>
          <a:lstStyle/>
          <a:p>
            <a:pPr algn="ctr"/>
            <a:r>
              <a:rPr lang="it-IT" sz="2400" dirty="0"/>
              <a:t>Z lungo</a:t>
            </a:r>
          </a:p>
          <a:p>
            <a:pPr algn="ctr"/>
            <a:r>
              <a:rPr lang="it-IT" sz="2400" dirty="0"/>
              <a:t>le dita</a:t>
            </a:r>
          </a:p>
        </p:txBody>
      </p:sp>
      <p:cxnSp>
        <p:nvCxnSpPr>
          <p:cNvPr id="16" name="Connettore 2 15">
            <a:extLst>
              <a:ext uri="{FF2B5EF4-FFF2-40B4-BE49-F238E27FC236}">
                <a16:creationId xmlns:a16="http://schemas.microsoft.com/office/drawing/2014/main" id="{C0810CC2-7737-4E6F-A15B-4AE366DA8D36}"/>
              </a:ext>
            </a:extLst>
          </p:cNvPr>
          <p:cNvCxnSpPr>
            <a:cxnSpLocks/>
          </p:cNvCxnSpPr>
          <p:nvPr/>
        </p:nvCxnSpPr>
        <p:spPr>
          <a:xfrm flipH="1">
            <a:off x="5283647" y="3661078"/>
            <a:ext cx="244220" cy="42565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B1F3333-5D19-43D3-B6F2-4F6942B9F072}"/>
              </a:ext>
            </a:extLst>
          </p:cNvPr>
          <p:cNvCxnSpPr>
            <a:cxnSpLocks/>
          </p:cNvCxnSpPr>
          <p:nvPr/>
        </p:nvCxnSpPr>
        <p:spPr>
          <a:xfrm>
            <a:off x="6663746" y="3661077"/>
            <a:ext cx="244220" cy="42565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1885F742-6DDF-44FC-A124-9CA7C435C01C}"/>
              </a:ext>
            </a:extLst>
          </p:cNvPr>
          <p:cNvSpPr txBox="1"/>
          <p:nvPr/>
        </p:nvSpPr>
        <p:spPr>
          <a:xfrm>
            <a:off x="303556" y="5512526"/>
            <a:ext cx="1681435" cy="830997"/>
          </a:xfrm>
          <a:prstGeom prst="rect">
            <a:avLst/>
          </a:prstGeom>
          <a:noFill/>
        </p:spPr>
        <p:txBody>
          <a:bodyPr wrap="square" rtlCol="0">
            <a:spAutoFit/>
          </a:bodyPr>
          <a:lstStyle/>
          <a:p>
            <a:pPr algn="ctr"/>
            <a:r>
              <a:rPr lang="it-IT" sz="2400" dirty="0"/>
              <a:t>Confronti orientazioni</a:t>
            </a:r>
            <a:endParaRPr lang="it-IT" dirty="0"/>
          </a:p>
        </p:txBody>
      </p:sp>
      <p:sp>
        <p:nvSpPr>
          <p:cNvPr id="19" name="CasellaDiTesto 18">
            <a:extLst>
              <a:ext uri="{FF2B5EF4-FFF2-40B4-BE49-F238E27FC236}">
                <a16:creationId xmlns:a16="http://schemas.microsoft.com/office/drawing/2014/main" id="{266A7D95-1FA8-402A-A6E7-E310A368A41F}"/>
              </a:ext>
            </a:extLst>
          </p:cNvPr>
          <p:cNvSpPr txBox="1"/>
          <p:nvPr/>
        </p:nvSpPr>
        <p:spPr>
          <a:xfrm>
            <a:off x="2324444" y="5342222"/>
            <a:ext cx="2138444" cy="461665"/>
          </a:xfrm>
          <a:prstGeom prst="rect">
            <a:avLst/>
          </a:prstGeom>
          <a:noFill/>
        </p:spPr>
        <p:txBody>
          <a:bodyPr wrap="square" rtlCol="0">
            <a:spAutoFit/>
          </a:bodyPr>
          <a:lstStyle/>
          <a:p>
            <a:pPr algn="ctr"/>
            <a:r>
              <a:rPr lang="it-IT" sz="2400" dirty="0" err="1"/>
              <a:t>Xsens</a:t>
            </a:r>
            <a:r>
              <a:rPr lang="it-IT" sz="2400" dirty="0"/>
              <a:t>: misurate</a:t>
            </a:r>
            <a:endParaRPr lang="it-IT" dirty="0"/>
          </a:p>
        </p:txBody>
      </p:sp>
      <p:sp>
        <p:nvSpPr>
          <p:cNvPr id="20" name="CasellaDiTesto 19">
            <a:extLst>
              <a:ext uri="{FF2B5EF4-FFF2-40B4-BE49-F238E27FC236}">
                <a16:creationId xmlns:a16="http://schemas.microsoft.com/office/drawing/2014/main" id="{86AF7D82-30AE-4D5C-B53C-809370B4D2CB}"/>
              </a:ext>
            </a:extLst>
          </p:cNvPr>
          <p:cNvSpPr txBox="1"/>
          <p:nvPr/>
        </p:nvSpPr>
        <p:spPr>
          <a:xfrm>
            <a:off x="2409110" y="6059931"/>
            <a:ext cx="1969111" cy="461665"/>
          </a:xfrm>
          <a:prstGeom prst="rect">
            <a:avLst/>
          </a:prstGeom>
          <a:noFill/>
        </p:spPr>
        <p:txBody>
          <a:bodyPr wrap="square" rtlCol="0">
            <a:spAutoFit/>
          </a:bodyPr>
          <a:lstStyle/>
          <a:p>
            <a:pPr algn="ctr"/>
            <a:r>
              <a:rPr lang="it-IT" sz="2400" dirty="0"/>
              <a:t>DH: Calcolate</a:t>
            </a:r>
            <a:endParaRPr lang="it-IT" dirty="0"/>
          </a:p>
        </p:txBody>
      </p:sp>
      <p:sp>
        <p:nvSpPr>
          <p:cNvPr id="21" name="Parentesi graffa aperta 20">
            <a:extLst>
              <a:ext uri="{FF2B5EF4-FFF2-40B4-BE49-F238E27FC236}">
                <a16:creationId xmlns:a16="http://schemas.microsoft.com/office/drawing/2014/main" id="{25C2850B-FE18-4454-BE29-BE0524FB1B7B}"/>
              </a:ext>
            </a:extLst>
          </p:cNvPr>
          <p:cNvSpPr/>
          <p:nvPr/>
        </p:nvSpPr>
        <p:spPr>
          <a:xfrm>
            <a:off x="2216207" y="5342222"/>
            <a:ext cx="216474" cy="1179374"/>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22" name="Connettore 2 21">
            <a:extLst>
              <a:ext uri="{FF2B5EF4-FFF2-40B4-BE49-F238E27FC236}">
                <a16:creationId xmlns:a16="http://schemas.microsoft.com/office/drawing/2014/main" id="{3AB86DF9-EC71-497D-8710-801A9C746855}"/>
              </a:ext>
            </a:extLst>
          </p:cNvPr>
          <p:cNvCxnSpPr>
            <a:cxnSpLocks/>
          </p:cNvCxnSpPr>
          <p:nvPr/>
        </p:nvCxnSpPr>
        <p:spPr>
          <a:xfrm>
            <a:off x="4462888" y="5906852"/>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0DBE4434-8D4E-45DF-A0B4-B3E365F005FA}"/>
              </a:ext>
            </a:extLst>
          </p:cNvPr>
          <p:cNvSpPr txBox="1"/>
          <p:nvPr/>
        </p:nvSpPr>
        <p:spPr>
          <a:xfrm>
            <a:off x="5191630" y="5511185"/>
            <a:ext cx="1111989" cy="830997"/>
          </a:xfrm>
          <a:prstGeom prst="rect">
            <a:avLst/>
          </a:prstGeom>
          <a:noFill/>
        </p:spPr>
        <p:txBody>
          <a:bodyPr wrap="square" rtlCol="0">
            <a:spAutoFit/>
          </a:bodyPr>
          <a:lstStyle/>
          <a:p>
            <a:pPr algn="ctr"/>
            <a:r>
              <a:rPr lang="it-IT" sz="2400" dirty="0"/>
              <a:t>Stesso sdr</a:t>
            </a:r>
            <a:endParaRPr lang="it-IT" dirty="0"/>
          </a:p>
        </p:txBody>
      </p:sp>
      <p:cxnSp>
        <p:nvCxnSpPr>
          <p:cNvPr id="24" name="Connettore 2 23">
            <a:extLst>
              <a:ext uri="{FF2B5EF4-FFF2-40B4-BE49-F238E27FC236}">
                <a16:creationId xmlns:a16="http://schemas.microsoft.com/office/drawing/2014/main" id="{79E96E43-5177-4323-81B2-19AB804BD9A9}"/>
              </a:ext>
            </a:extLst>
          </p:cNvPr>
          <p:cNvCxnSpPr>
            <a:cxnSpLocks/>
          </p:cNvCxnSpPr>
          <p:nvPr/>
        </p:nvCxnSpPr>
        <p:spPr>
          <a:xfrm>
            <a:off x="6344427" y="5906852"/>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7A6049F5-2C0A-4DAB-AC05-2F2010B6B2C6}"/>
              </a:ext>
            </a:extLst>
          </p:cNvPr>
          <p:cNvSpPr txBox="1"/>
          <p:nvPr/>
        </p:nvSpPr>
        <p:spPr>
          <a:xfrm>
            <a:off x="7136562" y="5542147"/>
            <a:ext cx="2303364" cy="830997"/>
          </a:xfrm>
          <a:prstGeom prst="rect">
            <a:avLst/>
          </a:prstGeom>
          <a:noFill/>
        </p:spPr>
        <p:txBody>
          <a:bodyPr wrap="square" rtlCol="0">
            <a:spAutoFit/>
          </a:bodyPr>
          <a:lstStyle/>
          <a:p>
            <a:pPr algn="ctr"/>
            <a:r>
              <a:rPr lang="it-IT" sz="2400" dirty="0"/>
              <a:t>Rioriento misure come sdr DH</a:t>
            </a:r>
            <a:endParaRPr lang="it-IT" dirty="0"/>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2E10EDCA-CE59-4DAB-BD35-96016A4187BD}"/>
                  </a:ext>
                </a:extLst>
              </p:cNvPr>
              <p:cNvSpPr txBox="1"/>
              <p:nvPr/>
            </p:nvSpPr>
            <p:spPr>
              <a:xfrm>
                <a:off x="9354255" y="5695850"/>
                <a:ext cx="2178755"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it-IT" sz="2400" i="1" dirty="0" smtClean="0">
                          <a:solidFill>
                            <a:srgbClr val="C00000"/>
                          </a:solidFill>
                          <a:latin typeface="Cambria Math" panose="02040503050406030204" pitchFamily="18" charset="0"/>
                        </a:rPr>
                        <m:t>𝑅𝑜𝑡𝑋</m:t>
                      </m:r>
                      <m:r>
                        <a:rPr lang="it-IT" sz="2400" i="1" dirty="0" smtClean="0">
                          <a:solidFill>
                            <a:srgbClr val="C00000"/>
                          </a:solidFill>
                          <a:latin typeface="Cambria Math" panose="02040503050406030204" pitchFamily="18" charset="0"/>
                        </a:rPr>
                        <m:t>(</m:t>
                      </m:r>
                      <m:r>
                        <a:rPr lang="it-IT" sz="2400" i="1" dirty="0" err="1" smtClean="0">
                          <a:solidFill>
                            <a:srgbClr val="C00000"/>
                          </a:solidFill>
                          <a:latin typeface="Cambria Math" panose="02040503050406030204" pitchFamily="18" charset="0"/>
                        </a:rPr>
                        <m:t>𝑃𝑖</m:t>
                      </m:r>
                      <m:r>
                        <a:rPr lang="it-IT" sz="2400" i="1" dirty="0" smtClean="0">
                          <a:solidFill>
                            <a:srgbClr val="C00000"/>
                          </a:solidFill>
                          <a:latin typeface="Cambria Math" panose="02040503050406030204" pitchFamily="18" charset="0"/>
                        </a:rPr>
                        <m:t>/2)</m:t>
                      </m:r>
                    </m:oMath>
                  </m:oMathPara>
                </a14:m>
                <a:endParaRPr lang="it-IT" sz="2400" dirty="0">
                  <a:solidFill>
                    <a:srgbClr val="C00000"/>
                  </a:solidFill>
                </a:endParaRPr>
              </a:p>
            </p:txBody>
          </p:sp>
        </mc:Choice>
        <mc:Fallback xmlns="">
          <p:sp>
            <p:nvSpPr>
              <p:cNvPr id="26" name="CasellaDiTesto 25">
                <a:extLst>
                  <a:ext uri="{FF2B5EF4-FFF2-40B4-BE49-F238E27FC236}">
                    <a16:creationId xmlns:a16="http://schemas.microsoft.com/office/drawing/2014/main" id="{2E10EDCA-CE59-4DAB-BD35-96016A4187BD}"/>
                  </a:ext>
                </a:extLst>
              </p:cNvPr>
              <p:cNvSpPr txBox="1">
                <a:spLocks noRot="1" noChangeAspect="1" noMove="1" noResize="1" noEditPoints="1" noAdjustHandles="1" noChangeArrowheads="1" noChangeShapeType="1" noTextEdit="1"/>
              </p:cNvSpPr>
              <p:nvPr/>
            </p:nvSpPr>
            <p:spPr>
              <a:xfrm>
                <a:off x="9354255" y="5695850"/>
                <a:ext cx="2178755" cy="461665"/>
              </a:xfrm>
              <a:prstGeom prst="rect">
                <a:avLst/>
              </a:prstGeom>
              <a:blipFill>
                <a:blip r:embed="rId5"/>
                <a:stretch>
                  <a:fillRect b="-17105"/>
                </a:stretch>
              </a:blipFill>
            </p:spPr>
            <p:txBody>
              <a:bodyPr/>
              <a:lstStyle/>
              <a:p>
                <a:r>
                  <a:rPr lang="it-IT">
                    <a:noFill/>
                  </a:rPr>
                  <a:t> </a:t>
                </a:r>
              </a:p>
            </p:txBody>
          </p:sp>
        </mc:Fallback>
      </mc:AlternateContent>
      <p:pic>
        <p:nvPicPr>
          <p:cNvPr id="28" name="Immagine 27">
            <a:extLst>
              <a:ext uri="{FF2B5EF4-FFF2-40B4-BE49-F238E27FC236}">
                <a16:creationId xmlns:a16="http://schemas.microsoft.com/office/drawing/2014/main" id="{C2932E6F-CDBE-4365-8901-1CAA2C15B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0990" y="3681362"/>
            <a:ext cx="1380099" cy="701091"/>
          </a:xfrm>
          <a:prstGeom prst="rect">
            <a:avLst/>
          </a:prstGeom>
          <a:ln>
            <a:noFill/>
          </a:ln>
          <a:effectLst>
            <a:softEdge rad="50800"/>
          </a:effectLst>
        </p:spPr>
      </p:pic>
      <p:cxnSp>
        <p:nvCxnSpPr>
          <p:cNvPr id="33" name="Connettore diritto 32">
            <a:extLst>
              <a:ext uri="{FF2B5EF4-FFF2-40B4-BE49-F238E27FC236}">
                <a16:creationId xmlns:a16="http://schemas.microsoft.com/office/drawing/2014/main" id="{D273F99E-3985-4E8C-AEB5-16518EA15C1F}"/>
              </a:ext>
            </a:extLst>
          </p:cNvPr>
          <p:cNvCxnSpPr>
            <a:cxnSpLocks/>
          </p:cNvCxnSpPr>
          <p:nvPr/>
        </p:nvCxnSpPr>
        <p:spPr>
          <a:xfrm>
            <a:off x="444500" y="5231746"/>
            <a:ext cx="115735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0" name="Immagine 29">
            <a:extLst>
              <a:ext uri="{FF2B5EF4-FFF2-40B4-BE49-F238E27FC236}">
                <a16:creationId xmlns:a16="http://schemas.microsoft.com/office/drawing/2014/main" id="{2B4213D0-FF5E-4653-AF6A-4A4A7873845A}"/>
              </a:ext>
            </a:extLst>
          </p:cNvPr>
          <p:cNvPicPr>
            <a:picLocks noChangeAspect="1"/>
          </p:cNvPicPr>
          <p:nvPr/>
        </p:nvPicPr>
        <p:blipFill rotWithShape="1">
          <a:blip r:embed="rId7">
            <a:extLst>
              <a:ext uri="{28A0092B-C50C-407E-A947-70E740481C1C}">
                <a14:useLocalDpi xmlns:a14="http://schemas.microsoft.com/office/drawing/2010/main" val="0"/>
              </a:ext>
            </a:extLst>
          </a:blip>
          <a:srcRect b="2386"/>
          <a:stretch/>
        </p:blipFill>
        <p:spPr>
          <a:xfrm>
            <a:off x="7633805" y="1335186"/>
            <a:ext cx="4021439" cy="3896560"/>
          </a:xfrm>
          <a:prstGeom prst="rect">
            <a:avLst/>
          </a:prstGeom>
        </p:spPr>
      </p:pic>
    </p:spTree>
    <p:extLst>
      <p:ext uri="{BB962C8B-B14F-4D97-AF65-F5344CB8AC3E}">
        <p14:creationId xmlns:p14="http://schemas.microsoft.com/office/powerpoint/2010/main" val="292175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P spid="14" grpId="0"/>
      <p:bldP spid="15" grpId="0"/>
      <p:bldP spid="18" grpId="0"/>
      <p:bldP spid="19" grpId="0"/>
      <p:bldP spid="20" grpId="0"/>
      <p:bldP spid="21" grpId="0" animBg="1"/>
      <p:bldP spid="23"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27F62F-6592-45E2-B79F-227328EF45DF}"/>
              </a:ext>
            </a:extLst>
          </p:cNvPr>
          <p:cNvSpPr>
            <a:spLocks noGrp="1"/>
          </p:cNvSpPr>
          <p:nvPr>
            <p:ph type="title"/>
          </p:nvPr>
        </p:nvSpPr>
        <p:spPr/>
        <p:txBody>
          <a:bodyPr/>
          <a:lstStyle/>
          <a:p>
            <a:r>
              <a:rPr lang="it-IT" dirty="0"/>
              <a:t>Traiettoria</a:t>
            </a:r>
          </a:p>
        </p:txBody>
      </p:sp>
      <p:sp>
        <p:nvSpPr>
          <p:cNvPr id="7" name="CasellaDiTesto 6">
            <a:extLst>
              <a:ext uri="{FF2B5EF4-FFF2-40B4-BE49-F238E27FC236}">
                <a16:creationId xmlns:a16="http://schemas.microsoft.com/office/drawing/2014/main" id="{CE88EB87-F75C-4C03-82B2-22EA9BDB8B05}"/>
              </a:ext>
            </a:extLst>
          </p:cNvPr>
          <p:cNvSpPr txBox="1"/>
          <p:nvPr/>
        </p:nvSpPr>
        <p:spPr>
          <a:xfrm>
            <a:off x="7575542" y="1692213"/>
            <a:ext cx="3189043" cy="523220"/>
          </a:xfrm>
          <a:prstGeom prst="rect">
            <a:avLst/>
          </a:prstGeom>
          <a:solidFill>
            <a:srgbClr val="F1F8EC"/>
          </a:solidFill>
          <a:effectLst>
            <a:softEdge rad="63500"/>
          </a:effectLst>
        </p:spPr>
        <p:txBody>
          <a:bodyPr wrap="square" rtlCol="0">
            <a:spAutoFit/>
          </a:bodyPr>
          <a:lstStyle/>
          <a:p>
            <a:pPr algn="ctr"/>
            <a:r>
              <a:rPr lang="it-IT" sz="2800" dirty="0">
                <a:solidFill>
                  <a:schemeClr val="accent6">
                    <a:lumMod val="75000"/>
                  </a:schemeClr>
                </a:solidFill>
              </a:rPr>
              <a:t>Interpolazione</a:t>
            </a:r>
          </a:p>
        </p:txBody>
      </p:sp>
      <p:cxnSp>
        <p:nvCxnSpPr>
          <p:cNvPr id="8" name="Connettore 2 7">
            <a:extLst>
              <a:ext uri="{FF2B5EF4-FFF2-40B4-BE49-F238E27FC236}">
                <a16:creationId xmlns:a16="http://schemas.microsoft.com/office/drawing/2014/main" id="{921CF149-B86E-4466-8ABB-86BE5320953F}"/>
              </a:ext>
            </a:extLst>
          </p:cNvPr>
          <p:cNvCxnSpPr>
            <a:cxnSpLocks/>
          </p:cNvCxnSpPr>
          <p:nvPr/>
        </p:nvCxnSpPr>
        <p:spPr>
          <a:xfrm flipH="1">
            <a:off x="7815510" y="2359078"/>
            <a:ext cx="244220" cy="42565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61BCEAAC-0CEE-45C2-8D0B-9B393B23593A}"/>
              </a:ext>
            </a:extLst>
          </p:cNvPr>
          <p:cNvCxnSpPr>
            <a:cxnSpLocks/>
          </p:cNvCxnSpPr>
          <p:nvPr/>
        </p:nvCxnSpPr>
        <p:spPr>
          <a:xfrm>
            <a:off x="10220716" y="2363582"/>
            <a:ext cx="244220" cy="42565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91638960-A2AA-4515-98CB-07EC496AF193}"/>
              </a:ext>
            </a:extLst>
          </p:cNvPr>
          <p:cNvSpPr txBox="1"/>
          <p:nvPr/>
        </p:nvSpPr>
        <p:spPr>
          <a:xfrm>
            <a:off x="6726132" y="2843696"/>
            <a:ext cx="2178755" cy="461665"/>
          </a:xfrm>
          <a:prstGeom prst="rect">
            <a:avLst/>
          </a:prstGeom>
          <a:noFill/>
          <a:ln>
            <a:noFill/>
          </a:ln>
        </p:spPr>
        <p:txBody>
          <a:bodyPr wrap="square" rtlCol="0">
            <a:spAutoFit/>
          </a:bodyPr>
          <a:lstStyle/>
          <a:p>
            <a:pPr algn="ctr"/>
            <a:r>
              <a:rPr lang="it-IT" sz="2400" dirty="0"/>
              <a:t>SLERP</a:t>
            </a:r>
          </a:p>
        </p:txBody>
      </p:sp>
      <p:sp>
        <p:nvSpPr>
          <p:cNvPr id="11" name="CasellaDiTesto 10">
            <a:extLst>
              <a:ext uri="{FF2B5EF4-FFF2-40B4-BE49-F238E27FC236}">
                <a16:creationId xmlns:a16="http://schemas.microsoft.com/office/drawing/2014/main" id="{CC4C3237-D895-4195-8912-064EB6CEA155}"/>
              </a:ext>
            </a:extLst>
          </p:cNvPr>
          <p:cNvSpPr txBox="1"/>
          <p:nvPr/>
        </p:nvSpPr>
        <p:spPr>
          <a:xfrm>
            <a:off x="9375557" y="2813192"/>
            <a:ext cx="2178755" cy="461665"/>
          </a:xfrm>
          <a:prstGeom prst="rect">
            <a:avLst/>
          </a:prstGeom>
          <a:noFill/>
        </p:spPr>
        <p:txBody>
          <a:bodyPr wrap="square" rtlCol="0">
            <a:spAutoFit/>
          </a:bodyPr>
          <a:lstStyle/>
          <a:p>
            <a:pPr algn="ctr"/>
            <a:r>
              <a:rPr lang="it-IT" sz="2400" dirty="0"/>
              <a:t>lineare</a:t>
            </a:r>
          </a:p>
        </p:txBody>
      </p:sp>
      <p:sp>
        <p:nvSpPr>
          <p:cNvPr id="12" name="CasellaDiTesto 11">
            <a:extLst>
              <a:ext uri="{FF2B5EF4-FFF2-40B4-BE49-F238E27FC236}">
                <a16:creationId xmlns:a16="http://schemas.microsoft.com/office/drawing/2014/main" id="{E17387FD-4F2A-43A2-9367-58B04F63A74E}"/>
              </a:ext>
            </a:extLst>
          </p:cNvPr>
          <p:cNvSpPr txBox="1"/>
          <p:nvPr/>
        </p:nvSpPr>
        <p:spPr>
          <a:xfrm>
            <a:off x="9375554" y="3485528"/>
            <a:ext cx="2178755" cy="1200329"/>
          </a:xfrm>
          <a:prstGeom prst="rect">
            <a:avLst/>
          </a:prstGeom>
          <a:noFill/>
        </p:spPr>
        <p:txBody>
          <a:bodyPr wrap="square" rtlCol="0">
            <a:spAutoFit/>
          </a:bodyPr>
          <a:lstStyle/>
          <a:p>
            <a:pPr algn="ctr"/>
            <a:r>
              <a:rPr lang="it-IT" sz="2400" dirty="0"/>
              <a:t>Parte di posizione</a:t>
            </a:r>
          </a:p>
          <a:p>
            <a:pPr algn="ctr"/>
            <a:r>
              <a:rPr lang="it-IT" sz="2400" b="1" dirty="0" err="1">
                <a:solidFill>
                  <a:schemeClr val="accent6">
                    <a:lumMod val="75000"/>
                  </a:schemeClr>
                </a:solidFill>
              </a:rPr>
              <a:t>posr</a:t>
            </a:r>
            <a:r>
              <a:rPr lang="it-IT" sz="2400" b="1" dirty="0">
                <a:solidFill>
                  <a:schemeClr val="accent6">
                    <a:lumMod val="75000"/>
                  </a:schemeClr>
                </a:solidFill>
              </a:rPr>
              <a:t>/l</a:t>
            </a:r>
          </a:p>
        </p:txBody>
      </p:sp>
      <p:cxnSp>
        <p:nvCxnSpPr>
          <p:cNvPr id="13" name="Connettore 2 12">
            <a:extLst>
              <a:ext uri="{FF2B5EF4-FFF2-40B4-BE49-F238E27FC236}">
                <a16:creationId xmlns:a16="http://schemas.microsoft.com/office/drawing/2014/main" id="{5ED9AB86-0860-4E74-A77A-1B601DF00181}"/>
              </a:ext>
            </a:extLst>
          </p:cNvPr>
          <p:cNvCxnSpPr>
            <a:cxnSpLocks/>
          </p:cNvCxnSpPr>
          <p:nvPr/>
        </p:nvCxnSpPr>
        <p:spPr>
          <a:xfrm>
            <a:off x="7792554" y="3249115"/>
            <a:ext cx="1" cy="3104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BA671A3E-B482-45B7-BFE7-C51B9887CDE8}"/>
              </a:ext>
            </a:extLst>
          </p:cNvPr>
          <p:cNvCxnSpPr>
            <a:cxnSpLocks/>
          </p:cNvCxnSpPr>
          <p:nvPr/>
        </p:nvCxnSpPr>
        <p:spPr>
          <a:xfrm>
            <a:off x="10487887" y="3249114"/>
            <a:ext cx="1" cy="3104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89704A0C-9B84-4568-9A98-A1733B9C0540}"/>
              </a:ext>
            </a:extLst>
          </p:cNvPr>
          <p:cNvSpPr txBox="1"/>
          <p:nvPr/>
        </p:nvSpPr>
        <p:spPr>
          <a:xfrm>
            <a:off x="6703177" y="3489357"/>
            <a:ext cx="2213536" cy="1200329"/>
          </a:xfrm>
          <a:prstGeom prst="rect">
            <a:avLst/>
          </a:prstGeom>
          <a:noFill/>
        </p:spPr>
        <p:txBody>
          <a:bodyPr wrap="square" rtlCol="0">
            <a:spAutoFit/>
          </a:bodyPr>
          <a:lstStyle/>
          <a:p>
            <a:pPr algn="ctr"/>
            <a:r>
              <a:rPr lang="it-IT" sz="2400" dirty="0"/>
              <a:t>Parte di orientazione</a:t>
            </a:r>
          </a:p>
          <a:p>
            <a:pPr algn="ctr"/>
            <a:r>
              <a:rPr lang="it-IT" sz="2400" b="1" dirty="0" err="1">
                <a:solidFill>
                  <a:schemeClr val="accent6">
                    <a:lumMod val="75000"/>
                  </a:schemeClr>
                </a:solidFill>
              </a:rPr>
              <a:t>quatr</a:t>
            </a:r>
            <a:r>
              <a:rPr lang="it-IT" sz="2400" b="1" dirty="0">
                <a:solidFill>
                  <a:schemeClr val="accent6">
                    <a:lumMod val="75000"/>
                  </a:schemeClr>
                </a:solidFill>
              </a:rPr>
              <a:t>/l</a:t>
            </a:r>
          </a:p>
        </p:txBody>
      </p:sp>
      <p:sp>
        <p:nvSpPr>
          <p:cNvPr id="27" name="CasellaDiTesto 26">
            <a:extLst>
              <a:ext uri="{FF2B5EF4-FFF2-40B4-BE49-F238E27FC236}">
                <a16:creationId xmlns:a16="http://schemas.microsoft.com/office/drawing/2014/main" id="{38CE88C2-CF8E-4222-B5F1-2EC0D2EBB042}"/>
              </a:ext>
            </a:extLst>
          </p:cNvPr>
          <p:cNvSpPr txBox="1"/>
          <p:nvPr/>
        </p:nvSpPr>
        <p:spPr>
          <a:xfrm>
            <a:off x="6726132" y="5245628"/>
            <a:ext cx="4828176" cy="830997"/>
          </a:xfrm>
          <a:prstGeom prst="rect">
            <a:avLst/>
          </a:prstGeom>
          <a:solidFill>
            <a:srgbClr val="F1F8EC"/>
          </a:solidFill>
          <a:effectLst>
            <a:softEdge rad="63500"/>
          </a:effectLst>
        </p:spPr>
        <p:txBody>
          <a:bodyPr wrap="square" rtlCol="0">
            <a:spAutoFit/>
          </a:bodyPr>
          <a:lstStyle/>
          <a:p>
            <a:pPr algn="ctr"/>
            <a:r>
              <a:rPr lang="it-IT" sz="2400" dirty="0"/>
              <a:t>Traiettoria desiderata per algoritmo CLIK</a:t>
            </a:r>
            <a:endParaRPr lang="it-IT" sz="2400" b="1" dirty="0">
              <a:solidFill>
                <a:schemeClr val="accent6">
                  <a:lumMod val="75000"/>
                </a:schemeClr>
              </a:solidFill>
            </a:endParaRPr>
          </a:p>
        </p:txBody>
      </p:sp>
      <p:pic>
        <p:nvPicPr>
          <p:cNvPr id="28" name="1v - animazione trial H01 T07 L1">
            <a:hlinkClick r:id="" action="ppaction://media"/>
            <a:extLst>
              <a:ext uri="{FF2B5EF4-FFF2-40B4-BE49-F238E27FC236}">
                <a16:creationId xmlns:a16="http://schemas.microsoft.com/office/drawing/2014/main" id="{FE21D9A9-3903-4263-9B02-83C9B94CF9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9872" y="1344661"/>
            <a:ext cx="3968594" cy="4911148"/>
          </a:xfrm>
          <a:prstGeom prst="rect">
            <a:avLst/>
          </a:prstGeom>
        </p:spPr>
      </p:pic>
    </p:spTree>
    <p:extLst>
      <p:ext uri="{BB962C8B-B14F-4D97-AF65-F5344CB8AC3E}">
        <p14:creationId xmlns:p14="http://schemas.microsoft.com/office/powerpoint/2010/main" val="35149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7FC78-A345-4B90-B1DF-62173BD6879B}"/>
              </a:ext>
            </a:extLst>
          </p:cNvPr>
          <p:cNvSpPr>
            <a:spLocks noGrp="1"/>
          </p:cNvSpPr>
          <p:nvPr>
            <p:ph type="title"/>
          </p:nvPr>
        </p:nvSpPr>
        <p:spPr>
          <a:xfrm>
            <a:off x="838200" y="115629"/>
            <a:ext cx="10515600" cy="1325563"/>
          </a:xfrm>
        </p:spPr>
        <p:txBody>
          <a:bodyPr/>
          <a:lstStyle/>
          <a:p>
            <a:r>
              <a:rPr lang="it-IT" dirty="0"/>
              <a:t>10R… CLIK per manipolatori ridondanti</a:t>
            </a:r>
          </a:p>
        </p:txBody>
      </p:sp>
      <p:sp>
        <p:nvSpPr>
          <p:cNvPr id="4" name="CasellaDiTesto 3">
            <a:extLst>
              <a:ext uri="{FF2B5EF4-FFF2-40B4-BE49-F238E27FC236}">
                <a16:creationId xmlns:a16="http://schemas.microsoft.com/office/drawing/2014/main" id="{EA829444-6E5E-4C1A-B58E-3320BE8A706E}"/>
              </a:ext>
            </a:extLst>
          </p:cNvPr>
          <p:cNvSpPr txBox="1"/>
          <p:nvPr/>
        </p:nvSpPr>
        <p:spPr>
          <a:xfrm>
            <a:off x="505881" y="4259996"/>
            <a:ext cx="1943100" cy="523220"/>
          </a:xfrm>
          <a:prstGeom prst="rect">
            <a:avLst/>
          </a:prstGeom>
          <a:noFill/>
        </p:spPr>
        <p:txBody>
          <a:bodyPr wrap="square" rtlCol="0">
            <a:spAutoFit/>
          </a:bodyPr>
          <a:lstStyle/>
          <a:p>
            <a:pPr algn="ctr"/>
            <a:r>
              <a:rPr lang="it-IT" sz="2800" dirty="0">
                <a:solidFill>
                  <a:schemeClr val="accent6">
                    <a:lumMod val="75000"/>
                  </a:schemeClr>
                </a:solidFill>
              </a:rPr>
              <a:t>Ridondanza</a:t>
            </a:r>
          </a:p>
        </p:txBody>
      </p:sp>
      <p:cxnSp>
        <p:nvCxnSpPr>
          <p:cNvPr id="5" name="Connettore 2 4">
            <a:extLst>
              <a:ext uri="{FF2B5EF4-FFF2-40B4-BE49-F238E27FC236}">
                <a16:creationId xmlns:a16="http://schemas.microsoft.com/office/drawing/2014/main" id="{111DFE70-B303-4BB8-8522-523D927FCF72}"/>
              </a:ext>
            </a:extLst>
          </p:cNvPr>
          <p:cNvCxnSpPr>
            <a:cxnSpLocks/>
          </p:cNvCxnSpPr>
          <p:nvPr/>
        </p:nvCxnSpPr>
        <p:spPr>
          <a:xfrm flipV="1">
            <a:off x="2448981" y="3841244"/>
            <a:ext cx="653345" cy="5498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0707154A-8CF9-4EC4-91F7-18C1B2E13228}"/>
              </a:ext>
            </a:extLst>
          </p:cNvPr>
          <p:cNvSpPr txBox="1"/>
          <p:nvPr/>
        </p:nvSpPr>
        <p:spPr>
          <a:xfrm>
            <a:off x="3102326" y="4915020"/>
            <a:ext cx="2123017" cy="830997"/>
          </a:xfrm>
          <a:prstGeom prst="rect">
            <a:avLst/>
          </a:prstGeom>
          <a:solidFill>
            <a:srgbClr val="F1F8EC"/>
          </a:solidFill>
          <a:effectLst>
            <a:softEdge rad="63500"/>
          </a:effectLst>
        </p:spPr>
        <p:txBody>
          <a:bodyPr wrap="square" rtlCol="0">
            <a:spAutoFit/>
          </a:bodyPr>
          <a:lstStyle/>
          <a:p>
            <a:pPr algn="ctr"/>
            <a:r>
              <a:rPr lang="it-IT" sz="2400" dirty="0"/>
              <a:t>Problema di ottimizzazione</a:t>
            </a:r>
          </a:p>
        </p:txBody>
      </p:sp>
      <p:cxnSp>
        <p:nvCxnSpPr>
          <p:cNvPr id="7" name="Connettore 2 6">
            <a:extLst>
              <a:ext uri="{FF2B5EF4-FFF2-40B4-BE49-F238E27FC236}">
                <a16:creationId xmlns:a16="http://schemas.microsoft.com/office/drawing/2014/main" id="{D7CF0DAA-B3B3-410D-9BBD-CD947EF8FC91}"/>
              </a:ext>
            </a:extLst>
          </p:cNvPr>
          <p:cNvCxnSpPr>
            <a:cxnSpLocks/>
          </p:cNvCxnSpPr>
          <p:nvPr/>
        </p:nvCxnSpPr>
        <p:spPr>
          <a:xfrm>
            <a:off x="5099755" y="5334630"/>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C902CC94-0BAF-4020-B2E5-6AC027A7806C}"/>
              </a:ext>
            </a:extLst>
          </p:cNvPr>
          <p:cNvSpPr txBox="1"/>
          <p:nvPr/>
        </p:nvSpPr>
        <p:spPr>
          <a:xfrm>
            <a:off x="5878688" y="4879555"/>
            <a:ext cx="2640894" cy="830997"/>
          </a:xfrm>
          <a:prstGeom prst="rect">
            <a:avLst/>
          </a:prstGeom>
          <a:noFill/>
        </p:spPr>
        <p:txBody>
          <a:bodyPr wrap="square" rtlCol="0">
            <a:spAutoFit/>
          </a:bodyPr>
          <a:lstStyle/>
          <a:p>
            <a:pPr algn="ctr"/>
            <a:r>
              <a:rPr lang="it-IT" sz="2400" dirty="0"/>
              <a:t>Criterio di scelta </a:t>
            </a:r>
          </a:p>
          <a:p>
            <a:pPr algn="ctr"/>
            <a:r>
              <a:rPr lang="it-IT" sz="2400" dirty="0"/>
              <a:t>tra le soluzioni</a:t>
            </a:r>
          </a:p>
        </p:txBody>
      </p:sp>
      <p:cxnSp>
        <p:nvCxnSpPr>
          <p:cNvPr id="11" name="Connettore 2 10">
            <a:extLst>
              <a:ext uri="{FF2B5EF4-FFF2-40B4-BE49-F238E27FC236}">
                <a16:creationId xmlns:a16="http://schemas.microsoft.com/office/drawing/2014/main" id="{DEC66F3E-1FC5-406C-A4C9-ABE5895797A4}"/>
              </a:ext>
            </a:extLst>
          </p:cNvPr>
          <p:cNvCxnSpPr>
            <a:cxnSpLocks/>
          </p:cNvCxnSpPr>
          <p:nvPr/>
        </p:nvCxnSpPr>
        <p:spPr>
          <a:xfrm>
            <a:off x="2448981" y="4640107"/>
            <a:ext cx="653345" cy="5498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8497F9FA-47A5-44C8-B588-27010D3681C7}"/>
                  </a:ext>
                </a:extLst>
              </p:cNvPr>
              <p:cNvSpPr txBox="1"/>
              <p:nvPr/>
            </p:nvSpPr>
            <p:spPr>
              <a:xfrm>
                <a:off x="3102326" y="3429000"/>
                <a:ext cx="2123017" cy="830997"/>
              </a:xfrm>
              <a:prstGeom prst="rect">
                <a:avLst/>
              </a:prstGeom>
              <a:solidFill>
                <a:srgbClr val="F1F8EC"/>
              </a:solidFill>
              <a:effectLst>
                <a:softEdge rad="63500"/>
              </a:effectLst>
            </p:spPr>
            <p:txBody>
              <a:bodyPr wrap="square" rtlCol="0">
                <a:spAutoFit/>
              </a:bodyPr>
              <a:lstStyle/>
              <a:p>
                <a:pPr algn="ctr"/>
                <a:r>
                  <a:rPr lang="it-IT" sz="2400" dirty="0"/>
                  <a:t>No soluzione </a:t>
                </a:r>
              </a:p>
              <a:p>
                <a:pPr algn="ctr"/>
                <a:r>
                  <a:rPr lang="it-IT" sz="2400" dirty="0"/>
                  <a:t>unica per</a:t>
                </a:r>
                <a14:m>
                  <m:oMath xmlns:m="http://schemas.openxmlformats.org/officeDocument/2006/math">
                    <m:r>
                      <a:rPr lang="it-IT" sz="2400" dirty="0">
                        <a:latin typeface="Cambria Math" panose="02040503050406030204" pitchFamily="18" charset="0"/>
                      </a:rPr>
                      <m:t> </m:t>
                    </m:r>
                    <m:acc>
                      <m:accPr>
                        <m:chr m:val="̇"/>
                        <m:ctrlPr>
                          <a:rPr lang="it-IT" sz="2400" i="1">
                            <a:latin typeface="Cambria Math" panose="02040503050406030204" pitchFamily="18" charset="0"/>
                          </a:rPr>
                        </m:ctrlPr>
                      </m:accPr>
                      <m:e>
                        <m:r>
                          <m:rPr>
                            <m:nor/>
                          </m:rPr>
                          <a:rPr lang="it-IT" sz="2400" dirty="0"/>
                          <m:t>q</m:t>
                        </m:r>
                      </m:e>
                    </m:acc>
                  </m:oMath>
                </a14:m>
                <a:endParaRPr lang="it-IT" sz="2400" dirty="0"/>
              </a:p>
            </p:txBody>
          </p:sp>
        </mc:Choice>
        <mc:Fallback xmlns="">
          <p:sp>
            <p:nvSpPr>
              <p:cNvPr id="12" name="CasellaDiTesto 11">
                <a:extLst>
                  <a:ext uri="{FF2B5EF4-FFF2-40B4-BE49-F238E27FC236}">
                    <a16:creationId xmlns:a16="http://schemas.microsoft.com/office/drawing/2014/main" id="{8497F9FA-47A5-44C8-B588-27010D3681C7}"/>
                  </a:ext>
                </a:extLst>
              </p:cNvPr>
              <p:cNvSpPr txBox="1">
                <a:spLocks noRot="1" noChangeAspect="1" noMove="1" noResize="1" noEditPoints="1" noAdjustHandles="1" noChangeArrowheads="1" noChangeShapeType="1" noTextEdit="1"/>
              </p:cNvSpPr>
              <p:nvPr/>
            </p:nvSpPr>
            <p:spPr>
              <a:xfrm>
                <a:off x="3102326" y="3429000"/>
                <a:ext cx="2123017" cy="830997"/>
              </a:xfrm>
              <a:prstGeom prst="rect">
                <a:avLst/>
              </a:prstGeom>
              <a:blipFill>
                <a:blip r:embed="rId3"/>
                <a:stretch>
                  <a:fillRect t="-5882" b="-15441"/>
                </a:stretch>
              </a:blipFill>
              <a:effectLst>
                <a:softEdge rad="63500"/>
              </a:effectLst>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25BD62A5-1685-455B-9F88-91F9FFC22632}"/>
              </a:ext>
            </a:extLst>
          </p:cNvPr>
          <p:cNvSpPr txBox="1"/>
          <p:nvPr/>
        </p:nvSpPr>
        <p:spPr>
          <a:xfrm>
            <a:off x="5673724" y="3461496"/>
            <a:ext cx="3050822" cy="830997"/>
          </a:xfrm>
          <a:prstGeom prst="rect">
            <a:avLst/>
          </a:prstGeom>
          <a:noFill/>
        </p:spPr>
        <p:txBody>
          <a:bodyPr wrap="square" rtlCol="0">
            <a:spAutoFit/>
          </a:bodyPr>
          <a:lstStyle/>
          <a:p>
            <a:pPr algn="ctr"/>
            <a:r>
              <a:rPr lang="it-IT" sz="2400" dirty="0"/>
              <a:t>CLIK ha infinite soluzioni</a:t>
            </a:r>
          </a:p>
        </p:txBody>
      </p:sp>
      <p:cxnSp>
        <p:nvCxnSpPr>
          <p:cNvPr id="14" name="Connettore 2 13">
            <a:extLst>
              <a:ext uri="{FF2B5EF4-FFF2-40B4-BE49-F238E27FC236}">
                <a16:creationId xmlns:a16="http://schemas.microsoft.com/office/drawing/2014/main" id="{5A350FDE-887D-448E-814B-FA2072997F8E}"/>
              </a:ext>
            </a:extLst>
          </p:cNvPr>
          <p:cNvCxnSpPr>
            <a:cxnSpLocks/>
          </p:cNvCxnSpPr>
          <p:nvPr/>
        </p:nvCxnSpPr>
        <p:spPr>
          <a:xfrm>
            <a:off x="5099755" y="3841244"/>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481B4C09-A63D-40B1-BE5A-752B2598F09F}"/>
                  </a:ext>
                </a:extLst>
              </p:cNvPr>
              <p:cNvSpPr txBox="1"/>
              <p:nvPr/>
            </p:nvSpPr>
            <p:spPr>
              <a:xfrm>
                <a:off x="9019821" y="4044552"/>
                <a:ext cx="2833511" cy="954107"/>
              </a:xfrm>
              <a:prstGeom prst="rect">
                <a:avLst/>
              </a:prstGeom>
              <a:noFill/>
            </p:spPr>
            <p:txBody>
              <a:bodyPr wrap="square" rtlCol="0">
                <a:spAutoFit/>
              </a:bodyPr>
              <a:lstStyle/>
              <a:p>
                <a:pPr algn="ctr"/>
                <a:r>
                  <a:rPr lang="it-IT" sz="2800" dirty="0">
                    <a:solidFill>
                      <a:schemeClr val="accent6">
                        <a:lumMod val="75000"/>
                      </a:schemeClr>
                    </a:solidFill>
                  </a:rPr>
                  <a:t>Definizione </a:t>
                </a:r>
                <a14:m>
                  <m:oMath xmlns:m="http://schemas.openxmlformats.org/officeDocument/2006/math">
                    <m:r>
                      <a:rPr lang="it-IT" sz="2800" i="1">
                        <a:solidFill>
                          <a:schemeClr val="accent6">
                            <a:lumMod val="75000"/>
                          </a:schemeClr>
                        </a:solidFill>
                        <a:latin typeface="Cambria Math" panose="02040503050406030204" pitchFamily="18" charset="0"/>
                      </a:rPr>
                      <m:t>𝑔</m:t>
                    </m:r>
                    <m:r>
                      <a:rPr lang="it-IT" sz="2800" i="1">
                        <a:solidFill>
                          <a:schemeClr val="accent6">
                            <a:lumMod val="75000"/>
                          </a:schemeClr>
                        </a:solidFill>
                        <a:latin typeface="Cambria Math" panose="02040503050406030204" pitchFamily="18" charset="0"/>
                      </a:rPr>
                      <m:t>(</m:t>
                    </m:r>
                    <m:acc>
                      <m:accPr>
                        <m:chr m:val="̇"/>
                        <m:ctrlPr>
                          <a:rPr lang="it-IT" sz="2800" i="1">
                            <a:solidFill>
                              <a:schemeClr val="accent6">
                                <a:lumMod val="75000"/>
                              </a:schemeClr>
                            </a:solidFill>
                            <a:latin typeface="Cambria Math" panose="02040503050406030204" pitchFamily="18" charset="0"/>
                          </a:rPr>
                        </m:ctrlPr>
                      </m:accPr>
                      <m:e>
                        <m:r>
                          <a:rPr lang="it-IT" sz="2800" i="1">
                            <a:solidFill>
                              <a:schemeClr val="accent6">
                                <a:lumMod val="75000"/>
                              </a:schemeClr>
                            </a:solidFill>
                            <a:latin typeface="Cambria Math" panose="02040503050406030204" pitchFamily="18" charset="0"/>
                          </a:rPr>
                          <m:t>𝑞</m:t>
                        </m:r>
                      </m:e>
                    </m:acc>
                    <m:r>
                      <a:rPr lang="it-IT" sz="2800" i="1">
                        <a:solidFill>
                          <a:schemeClr val="accent6">
                            <a:lumMod val="75000"/>
                          </a:schemeClr>
                        </a:solidFill>
                        <a:latin typeface="Cambria Math" panose="02040503050406030204" pitchFamily="18" charset="0"/>
                      </a:rPr>
                      <m:t>)</m:t>
                    </m:r>
                  </m:oMath>
                </a14:m>
                <a:endParaRPr lang="it-IT" sz="2800" dirty="0">
                  <a:solidFill>
                    <a:schemeClr val="accent6">
                      <a:lumMod val="75000"/>
                    </a:schemeClr>
                  </a:solidFill>
                </a:endParaRPr>
              </a:p>
              <a:p>
                <a:pPr algn="ctr"/>
                <a:r>
                  <a:rPr lang="it-IT" sz="2800" dirty="0">
                    <a:solidFill>
                      <a:schemeClr val="accent6">
                        <a:lumMod val="75000"/>
                      </a:schemeClr>
                    </a:solidFill>
                  </a:rPr>
                  <a:t>da minimizzare</a:t>
                </a:r>
              </a:p>
            </p:txBody>
          </p:sp>
        </mc:Choice>
        <mc:Fallback xmlns="">
          <p:sp>
            <p:nvSpPr>
              <p:cNvPr id="15" name="CasellaDiTesto 14">
                <a:extLst>
                  <a:ext uri="{FF2B5EF4-FFF2-40B4-BE49-F238E27FC236}">
                    <a16:creationId xmlns:a16="http://schemas.microsoft.com/office/drawing/2014/main" id="{481B4C09-A63D-40B1-BE5A-752B2598F09F}"/>
                  </a:ext>
                </a:extLst>
              </p:cNvPr>
              <p:cNvSpPr txBox="1">
                <a:spLocks noRot="1" noChangeAspect="1" noMove="1" noResize="1" noEditPoints="1" noAdjustHandles="1" noChangeArrowheads="1" noChangeShapeType="1" noTextEdit="1"/>
              </p:cNvSpPr>
              <p:nvPr/>
            </p:nvSpPr>
            <p:spPr>
              <a:xfrm>
                <a:off x="9019821" y="4044552"/>
                <a:ext cx="2833511" cy="954107"/>
              </a:xfrm>
              <a:prstGeom prst="rect">
                <a:avLst/>
              </a:prstGeom>
              <a:blipFill>
                <a:blip r:embed="rId4"/>
                <a:stretch>
                  <a:fillRect l="-431" t="-5732" b="-17197"/>
                </a:stretch>
              </a:blipFill>
            </p:spPr>
            <p:txBody>
              <a:bodyPr/>
              <a:lstStyle/>
              <a:p>
                <a:r>
                  <a:rPr lang="it-IT">
                    <a:noFill/>
                  </a:rPr>
                  <a:t> </a:t>
                </a:r>
              </a:p>
            </p:txBody>
          </p:sp>
        </mc:Fallback>
      </mc:AlternateContent>
      <p:sp>
        <p:nvSpPr>
          <p:cNvPr id="16" name="Parentesi graffa chiusa 15">
            <a:extLst>
              <a:ext uri="{FF2B5EF4-FFF2-40B4-BE49-F238E27FC236}">
                <a16:creationId xmlns:a16="http://schemas.microsoft.com/office/drawing/2014/main" id="{67D2C68F-2A2D-412E-A470-99C38E977407}"/>
              </a:ext>
            </a:extLst>
          </p:cNvPr>
          <p:cNvSpPr/>
          <p:nvPr/>
        </p:nvSpPr>
        <p:spPr>
          <a:xfrm rot="5400000">
            <a:off x="6009831" y="121395"/>
            <a:ext cx="501004" cy="11366622"/>
          </a:xfrm>
          <a:prstGeom prst="rightBrac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C9DA367F-E402-4CD7-8B3D-87BB7DA12014}"/>
                  </a:ext>
                </a:extLst>
              </p:cNvPr>
              <p:cNvSpPr txBox="1"/>
              <p:nvPr/>
            </p:nvSpPr>
            <p:spPr>
              <a:xfrm>
                <a:off x="4211400" y="5999712"/>
                <a:ext cx="4097866" cy="8283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sz="2800" i="1" smtClean="0">
                              <a:solidFill>
                                <a:schemeClr val="accent6">
                                  <a:lumMod val="75000"/>
                                </a:schemeClr>
                              </a:solidFill>
                              <a:latin typeface="Cambria Math" panose="02040503050406030204" pitchFamily="18" charset="0"/>
                            </a:rPr>
                          </m:ctrlPr>
                        </m:sSupPr>
                        <m:e>
                          <m:acc>
                            <m:accPr>
                              <m:chr m:val="̇"/>
                              <m:ctrlPr>
                                <a:rPr lang="it-IT" sz="2800" i="1">
                                  <a:solidFill>
                                    <a:schemeClr val="accent6">
                                      <a:lumMod val="75000"/>
                                    </a:schemeClr>
                                  </a:solidFill>
                                  <a:latin typeface="Cambria Math" panose="02040503050406030204" pitchFamily="18" charset="0"/>
                                </a:rPr>
                              </m:ctrlPr>
                            </m:accPr>
                            <m:e>
                              <m:r>
                                <a:rPr lang="it-IT" sz="2800" i="1">
                                  <a:solidFill>
                                    <a:schemeClr val="accent6">
                                      <a:lumMod val="75000"/>
                                    </a:schemeClr>
                                  </a:solidFill>
                                  <a:latin typeface="Cambria Math" panose="02040503050406030204" pitchFamily="18" charset="0"/>
                                </a:rPr>
                                <m:t>𝑞</m:t>
                              </m:r>
                            </m:e>
                          </m:acc>
                        </m:e>
                        <m:sup>
                          <m:r>
                            <a:rPr lang="it-IT" sz="2800" i="1">
                              <a:solidFill>
                                <a:schemeClr val="accent6">
                                  <a:lumMod val="75000"/>
                                </a:schemeClr>
                              </a:solidFill>
                              <a:latin typeface="Cambria Math" panose="02040503050406030204" pitchFamily="18" charset="0"/>
                            </a:rPr>
                            <m:t>∗</m:t>
                          </m:r>
                        </m:sup>
                      </m:sSup>
                      <m:r>
                        <a:rPr lang="it-IT" sz="2800" i="1">
                          <a:solidFill>
                            <a:schemeClr val="accent6">
                              <a:lumMod val="75000"/>
                            </a:schemeClr>
                          </a:solidFill>
                          <a:latin typeface="Cambria Math" panose="02040503050406030204" pitchFamily="18" charset="0"/>
                        </a:rPr>
                        <m:t>=</m:t>
                      </m:r>
                      <m:r>
                        <a:rPr lang="it-IT" sz="2800" i="1">
                          <a:solidFill>
                            <a:schemeClr val="accent6">
                              <a:lumMod val="75000"/>
                            </a:schemeClr>
                          </a:solidFill>
                          <a:latin typeface="Cambria Math" panose="02040503050406030204" pitchFamily="18" charset="0"/>
                        </a:rPr>
                        <m:t>𝑎𝑟𝑔𝑚𝑖𝑛</m:t>
                      </m:r>
                      <m:r>
                        <a:rPr lang="it-IT" sz="2800" i="1">
                          <a:solidFill>
                            <a:schemeClr val="accent6">
                              <a:lumMod val="75000"/>
                            </a:schemeClr>
                          </a:solidFill>
                          <a:latin typeface="Cambria Math" panose="02040503050406030204" pitchFamily="18" charset="0"/>
                        </a:rPr>
                        <m:t>{</m:t>
                      </m:r>
                      <m:r>
                        <a:rPr lang="it-IT" sz="2800" i="1">
                          <a:solidFill>
                            <a:schemeClr val="accent6">
                              <a:lumMod val="75000"/>
                            </a:schemeClr>
                          </a:solidFill>
                          <a:latin typeface="Cambria Math" panose="02040503050406030204" pitchFamily="18" charset="0"/>
                        </a:rPr>
                        <m:t>𝑔</m:t>
                      </m:r>
                      <m:r>
                        <a:rPr lang="it-IT" sz="2800" i="1">
                          <a:solidFill>
                            <a:schemeClr val="accent6">
                              <a:lumMod val="75000"/>
                            </a:schemeClr>
                          </a:solidFill>
                          <a:latin typeface="Cambria Math" panose="02040503050406030204" pitchFamily="18" charset="0"/>
                        </a:rPr>
                        <m:t>(</m:t>
                      </m:r>
                      <m:acc>
                        <m:accPr>
                          <m:chr m:val="̇"/>
                          <m:ctrlPr>
                            <a:rPr lang="it-IT" sz="2800" i="1">
                              <a:solidFill>
                                <a:schemeClr val="accent6">
                                  <a:lumMod val="75000"/>
                                </a:schemeClr>
                              </a:solidFill>
                              <a:latin typeface="Cambria Math" panose="02040503050406030204" pitchFamily="18" charset="0"/>
                            </a:rPr>
                          </m:ctrlPr>
                        </m:accPr>
                        <m:e>
                          <m:r>
                            <a:rPr lang="it-IT" sz="2800" i="1">
                              <a:solidFill>
                                <a:schemeClr val="accent6">
                                  <a:lumMod val="75000"/>
                                </a:schemeClr>
                              </a:solidFill>
                              <a:latin typeface="Cambria Math" panose="02040503050406030204" pitchFamily="18" charset="0"/>
                            </a:rPr>
                            <m:t>𝑞</m:t>
                          </m:r>
                        </m:e>
                      </m:acc>
                      <m:r>
                        <a:rPr lang="it-IT" sz="2800" b="0" i="1" smtClean="0">
                          <a:solidFill>
                            <a:schemeClr val="accent6">
                              <a:lumMod val="75000"/>
                            </a:schemeClr>
                          </a:solidFill>
                          <a:latin typeface="Cambria Math" panose="02040503050406030204" pitchFamily="18" charset="0"/>
                        </a:rPr>
                        <m:t>)</m:t>
                      </m:r>
                      <m:r>
                        <a:rPr lang="it-IT" sz="2800" i="1">
                          <a:solidFill>
                            <a:schemeClr val="accent6">
                              <a:lumMod val="75000"/>
                            </a:schemeClr>
                          </a:solidFill>
                          <a:latin typeface="Cambria Math" panose="02040503050406030204" pitchFamily="18" charset="0"/>
                        </a:rPr>
                        <m:t>}</m:t>
                      </m:r>
                    </m:oMath>
                  </m:oMathPara>
                </a14:m>
                <a:endParaRPr lang="it-IT" sz="2800" dirty="0">
                  <a:solidFill>
                    <a:schemeClr val="accent6">
                      <a:lumMod val="75000"/>
                    </a:schemeClr>
                  </a:solidFill>
                </a:endParaRPr>
              </a:p>
              <a:p>
                <a:endParaRPr lang="it-IT" dirty="0"/>
              </a:p>
            </p:txBody>
          </p:sp>
        </mc:Choice>
        <mc:Fallback xmlns="">
          <p:sp>
            <p:nvSpPr>
              <p:cNvPr id="18" name="CasellaDiTesto 17">
                <a:extLst>
                  <a:ext uri="{FF2B5EF4-FFF2-40B4-BE49-F238E27FC236}">
                    <a16:creationId xmlns:a16="http://schemas.microsoft.com/office/drawing/2014/main" id="{C9DA367F-E402-4CD7-8B3D-87BB7DA12014}"/>
                  </a:ext>
                </a:extLst>
              </p:cNvPr>
              <p:cNvSpPr txBox="1">
                <a:spLocks noRot="1" noChangeAspect="1" noMove="1" noResize="1" noEditPoints="1" noAdjustHandles="1" noChangeArrowheads="1" noChangeShapeType="1" noTextEdit="1"/>
              </p:cNvSpPr>
              <p:nvPr/>
            </p:nvSpPr>
            <p:spPr>
              <a:xfrm>
                <a:off x="4211400" y="5999712"/>
                <a:ext cx="4097866" cy="828304"/>
              </a:xfrm>
              <a:prstGeom prst="rect">
                <a:avLst/>
              </a:prstGeom>
              <a:blipFill>
                <a:blip r:embed="rId5"/>
                <a:stretch>
                  <a:fillRect/>
                </a:stretch>
              </a:blipFill>
            </p:spPr>
            <p:txBody>
              <a:bodyPr/>
              <a:lstStyle/>
              <a:p>
                <a:r>
                  <a:rPr lang="it-IT">
                    <a:noFill/>
                  </a:rPr>
                  <a:t> </a:t>
                </a:r>
              </a:p>
            </p:txBody>
          </p:sp>
        </mc:Fallback>
      </mc:AlternateContent>
      <p:sp>
        <p:nvSpPr>
          <p:cNvPr id="21" name="CasellaDiTesto 20">
            <a:extLst>
              <a:ext uri="{FF2B5EF4-FFF2-40B4-BE49-F238E27FC236}">
                <a16:creationId xmlns:a16="http://schemas.microsoft.com/office/drawing/2014/main" id="{A1EF6589-2FC8-4657-A0B9-166FC68B6D77}"/>
              </a:ext>
            </a:extLst>
          </p:cNvPr>
          <p:cNvSpPr txBox="1"/>
          <p:nvPr/>
        </p:nvSpPr>
        <p:spPr>
          <a:xfrm>
            <a:off x="505881" y="1885455"/>
            <a:ext cx="822801" cy="523220"/>
          </a:xfrm>
          <a:prstGeom prst="rect">
            <a:avLst/>
          </a:prstGeom>
          <a:noFill/>
        </p:spPr>
        <p:txBody>
          <a:bodyPr wrap="square" rtlCol="0">
            <a:spAutoFit/>
          </a:bodyPr>
          <a:lstStyle/>
          <a:p>
            <a:pPr algn="ctr"/>
            <a:r>
              <a:rPr lang="it-IT" sz="2800" dirty="0">
                <a:solidFill>
                  <a:schemeClr val="accent6">
                    <a:lumMod val="75000"/>
                  </a:schemeClr>
                </a:solidFill>
              </a:rPr>
              <a:t>CLIK</a:t>
            </a:r>
          </a:p>
        </p:txBody>
      </p:sp>
      <p:sp>
        <p:nvSpPr>
          <p:cNvPr id="22" name="CasellaDiTesto 21">
            <a:extLst>
              <a:ext uri="{FF2B5EF4-FFF2-40B4-BE49-F238E27FC236}">
                <a16:creationId xmlns:a16="http://schemas.microsoft.com/office/drawing/2014/main" id="{B41924EC-F5D3-40EE-8DBB-CA17CC779B28}"/>
              </a:ext>
            </a:extLst>
          </p:cNvPr>
          <p:cNvSpPr txBox="1"/>
          <p:nvPr/>
        </p:nvSpPr>
        <p:spPr>
          <a:xfrm>
            <a:off x="1477431" y="1362235"/>
            <a:ext cx="1476146" cy="1569660"/>
          </a:xfrm>
          <a:prstGeom prst="rect">
            <a:avLst/>
          </a:prstGeom>
          <a:noFill/>
        </p:spPr>
        <p:txBody>
          <a:bodyPr wrap="square" rtlCol="0">
            <a:spAutoFit/>
          </a:bodyPr>
          <a:lstStyle/>
          <a:p>
            <a:r>
              <a:rPr lang="it-IT" sz="2400" dirty="0">
                <a:solidFill>
                  <a:schemeClr val="accent6">
                    <a:lumMod val="75000"/>
                  </a:schemeClr>
                </a:solidFill>
              </a:rPr>
              <a:t>C</a:t>
            </a:r>
            <a:r>
              <a:rPr lang="it-IT" sz="2400" dirty="0"/>
              <a:t>lose</a:t>
            </a:r>
          </a:p>
          <a:p>
            <a:r>
              <a:rPr lang="it-IT" sz="2400" dirty="0">
                <a:solidFill>
                  <a:schemeClr val="accent6">
                    <a:lumMod val="75000"/>
                  </a:schemeClr>
                </a:solidFill>
              </a:rPr>
              <a:t>L</a:t>
            </a:r>
            <a:r>
              <a:rPr lang="it-IT" sz="2400" dirty="0"/>
              <a:t>oop</a:t>
            </a:r>
          </a:p>
          <a:p>
            <a:r>
              <a:rPr lang="it-IT" sz="2400" dirty="0">
                <a:solidFill>
                  <a:schemeClr val="accent6">
                    <a:lumMod val="75000"/>
                  </a:schemeClr>
                </a:solidFill>
              </a:rPr>
              <a:t>I</a:t>
            </a:r>
            <a:r>
              <a:rPr lang="it-IT" sz="2400" dirty="0"/>
              <a:t>nverse</a:t>
            </a:r>
          </a:p>
          <a:p>
            <a:r>
              <a:rPr lang="it-IT" sz="2400" dirty="0">
                <a:solidFill>
                  <a:schemeClr val="accent6">
                    <a:lumMod val="75000"/>
                  </a:schemeClr>
                </a:solidFill>
              </a:rPr>
              <a:t>K</a:t>
            </a:r>
            <a:r>
              <a:rPr lang="it-IT" sz="2400" dirty="0"/>
              <a:t>inematic</a:t>
            </a:r>
          </a:p>
        </p:txBody>
      </p:sp>
      <p:cxnSp>
        <p:nvCxnSpPr>
          <p:cNvPr id="23" name="Connettore 2 22">
            <a:extLst>
              <a:ext uri="{FF2B5EF4-FFF2-40B4-BE49-F238E27FC236}">
                <a16:creationId xmlns:a16="http://schemas.microsoft.com/office/drawing/2014/main" id="{BB177731-8FAE-446D-9312-15ACCD0E1CCF}"/>
              </a:ext>
            </a:extLst>
          </p:cNvPr>
          <p:cNvCxnSpPr>
            <a:cxnSpLocks/>
          </p:cNvCxnSpPr>
          <p:nvPr/>
        </p:nvCxnSpPr>
        <p:spPr>
          <a:xfrm>
            <a:off x="2780592" y="2147065"/>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D568B32C-352C-4906-AB48-E1C1182E56F9}"/>
              </a:ext>
            </a:extLst>
          </p:cNvPr>
          <p:cNvSpPr txBox="1"/>
          <p:nvPr/>
        </p:nvSpPr>
        <p:spPr>
          <a:xfrm>
            <a:off x="3424059" y="1728846"/>
            <a:ext cx="3142547" cy="830997"/>
          </a:xfrm>
          <a:prstGeom prst="rect">
            <a:avLst/>
          </a:prstGeom>
          <a:solidFill>
            <a:srgbClr val="F1F8EC"/>
          </a:solidFill>
          <a:effectLst>
            <a:softEdge rad="63500"/>
          </a:effectLst>
        </p:spPr>
        <p:txBody>
          <a:bodyPr wrap="square" rtlCol="0">
            <a:spAutoFit/>
          </a:bodyPr>
          <a:lstStyle/>
          <a:p>
            <a:pPr algn="ctr"/>
            <a:r>
              <a:rPr lang="it-IT" sz="2400" dirty="0"/>
              <a:t>Correzione con termine proporzionale all’errore</a:t>
            </a:r>
          </a:p>
        </p:txBody>
      </p:sp>
      <p:cxnSp>
        <p:nvCxnSpPr>
          <p:cNvPr id="25" name="Connettore 2 24">
            <a:extLst>
              <a:ext uri="{FF2B5EF4-FFF2-40B4-BE49-F238E27FC236}">
                <a16:creationId xmlns:a16="http://schemas.microsoft.com/office/drawing/2014/main" id="{F666C4FD-16E4-4182-B865-6844A11D4F88}"/>
              </a:ext>
            </a:extLst>
          </p:cNvPr>
          <p:cNvCxnSpPr>
            <a:cxnSpLocks/>
          </p:cNvCxnSpPr>
          <p:nvPr/>
        </p:nvCxnSpPr>
        <p:spPr>
          <a:xfrm flipV="1">
            <a:off x="6566606" y="1602730"/>
            <a:ext cx="653345" cy="5498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5373761C-041B-4D93-B20E-7EC134709993}"/>
              </a:ext>
            </a:extLst>
          </p:cNvPr>
          <p:cNvCxnSpPr>
            <a:cxnSpLocks/>
          </p:cNvCxnSpPr>
          <p:nvPr/>
        </p:nvCxnSpPr>
        <p:spPr>
          <a:xfrm>
            <a:off x="6566606" y="2173302"/>
            <a:ext cx="653345" cy="5498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ttangolo 26">
                <a:extLst>
                  <a:ext uri="{FF2B5EF4-FFF2-40B4-BE49-F238E27FC236}">
                    <a16:creationId xmlns:a16="http://schemas.microsoft.com/office/drawing/2014/main" id="{164B97D1-67A3-43F6-9289-0D84B0B07042}"/>
                  </a:ext>
                </a:extLst>
              </p:cNvPr>
              <p:cNvSpPr/>
              <p:nvPr/>
            </p:nvSpPr>
            <p:spPr>
              <a:xfrm>
                <a:off x="7239900" y="2262039"/>
                <a:ext cx="3474669"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it-IT" sz="2400" i="1" smtClean="0">
                              <a:latin typeface="Cambria Math" panose="02040503050406030204" pitchFamily="18" charset="0"/>
                            </a:rPr>
                          </m:ctrlPr>
                        </m:accPr>
                        <m:e>
                          <m:r>
                            <a:rPr lang="it-IT" sz="2400" b="0" i="1" smtClean="0">
                              <a:latin typeface="Cambria Math" panose="02040503050406030204" pitchFamily="18" charset="0"/>
                            </a:rPr>
                            <m:t>𝑞</m:t>
                          </m:r>
                        </m:e>
                      </m:acc>
                      <m:r>
                        <a:rPr lang="it-IT" sz="2400" b="0" i="1" smtClean="0">
                          <a:latin typeface="Cambria Math" panose="02040503050406030204" pitchFamily="18" charset="0"/>
                        </a:rPr>
                        <m:t>= </m:t>
                      </m:r>
                      <m:sSup>
                        <m:sSupPr>
                          <m:ctrlPr>
                            <a:rPr lang="it-IT" sz="2400" b="0" i="1" smtClean="0">
                              <a:latin typeface="Cambria Math" panose="02040503050406030204" pitchFamily="18" charset="0"/>
                            </a:rPr>
                          </m:ctrlPr>
                        </m:sSupPr>
                        <m:e>
                          <m:r>
                            <a:rPr lang="it-IT" sz="2400" b="0" i="1" smtClean="0">
                              <a:latin typeface="Cambria Math" panose="02040503050406030204" pitchFamily="18" charset="0"/>
                            </a:rPr>
                            <m:t>𝐽</m:t>
                          </m:r>
                        </m:e>
                        <m:sup>
                          <m:r>
                            <a:rPr lang="it-IT" sz="2400" b="0" i="1" smtClean="0">
                              <a:latin typeface="Cambria Math" panose="02040503050406030204" pitchFamily="18" charset="0"/>
                            </a:rPr>
                            <m:t>−1</m:t>
                          </m:r>
                        </m:sup>
                      </m:sSup>
                      <m:r>
                        <a:rPr lang="it-IT" sz="2400" b="0" i="1" smtClean="0">
                          <a:latin typeface="Cambria Math" panose="02040503050406030204" pitchFamily="18" charset="0"/>
                        </a:rPr>
                        <m:t> </m:t>
                      </m:r>
                      <m:d>
                        <m:dPr>
                          <m:ctrlPr>
                            <a:rPr lang="it-IT" sz="2400" b="0" i="1" smtClean="0">
                              <a:latin typeface="Cambria Math" panose="02040503050406030204" pitchFamily="18" charset="0"/>
                            </a:rPr>
                          </m:ctrlPr>
                        </m:dPr>
                        <m:e>
                          <m:f>
                            <m:fPr>
                              <m:type m:val="noBa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𝑑𝑒𝑠</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𝐾</m:t>
                                  </m:r>
                                </m:e>
                                <m:sub>
                                  <m:r>
                                    <a:rPr lang="it-IT" sz="2400" b="0" i="1" smtClean="0">
                                      <a:latin typeface="Cambria Math" panose="02040503050406030204" pitchFamily="18" charset="0"/>
                                    </a:rPr>
                                    <m:t>𝑝</m:t>
                                  </m:r>
                                </m:sub>
                              </m:sSub>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𝑒</m:t>
                                  </m:r>
                                </m:e>
                                <m:sub>
                                  <m:r>
                                    <a:rPr lang="it-IT" sz="2400" b="0" i="1" smtClean="0">
                                      <a:latin typeface="Cambria Math" panose="02040503050406030204" pitchFamily="18" charset="0"/>
                                    </a:rPr>
                                    <m:t>𝑝</m:t>
                                  </m:r>
                                </m:sub>
                              </m:sSub>
                            </m:num>
                            <m:den>
                              <m:sSub>
                                <m:sSubPr>
                                  <m:ctrlPr>
                                    <a:rPr lang="it-IT" sz="2400" b="0" i="1" smtClean="0">
                                      <a:latin typeface="Cambria Math" panose="02040503050406030204" pitchFamily="18" charset="0"/>
                                    </a:rPr>
                                  </m:ctrlPr>
                                </m:sSubPr>
                                <m:e>
                                  <m:r>
                                    <a:rPr lang="it-IT" sz="2400" i="1">
                                      <a:latin typeface="Cambria Math" panose="02040503050406030204" pitchFamily="18" charset="0"/>
                                    </a:rPr>
                                    <m:t>𝑤</m:t>
                                  </m:r>
                                </m:e>
                                <m:sub>
                                  <m:r>
                                    <a:rPr lang="it-IT" sz="2400" i="1">
                                      <a:latin typeface="Cambria Math" panose="02040503050406030204" pitchFamily="18" charset="0"/>
                                    </a:rPr>
                                    <m:t>𝑑𝑒𝑠</m:t>
                                  </m:r>
                                </m:sub>
                              </m:sSub>
                              <m:r>
                                <a:rPr lang="it-IT" sz="2400" b="0" i="1" smtClean="0">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𝐾</m:t>
                                  </m:r>
                                </m:e>
                                <m:sub>
                                  <m:r>
                                    <a:rPr lang="it-IT" sz="2400" b="0" i="1" smtClean="0">
                                      <a:latin typeface="Cambria Math" panose="02040503050406030204" pitchFamily="18" charset="0"/>
                                    </a:rPr>
                                    <m:t>𝑜</m:t>
                                  </m:r>
                                </m:sub>
                              </m:sSub>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i="1">
                                      <a:latin typeface="Cambria Math" panose="02040503050406030204" pitchFamily="18" charset="0"/>
                                    </a:rPr>
                                    <m:t>𝑒</m:t>
                                  </m:r>
                                </m:e>
                                <m:sub>
                                  <m:r>
                                    <a:rPr lang="it-IT" sz="2400" b="0" i="1" smtClean="0">
                                      <a:latin typeface="Cambria Math" panose="02040503050406030204" pitchFamily="18" charset="0"/>
                                    </a:rPr>
                                    <m:t>𝑜</m:t>
                                  </m:r>
                                </m:sub>
                              </m:sSub>
                            </m:den>
                          </m:f>
                        </m:e>
                      </m:d>
                    </m:oMath>
                  </m:oMathPara>
                </a14:m>
                <a:endParaRPr lang="it-IT" sz="2400" dirty="0"/>
              </a:p>
            </p:txBody>
          </p:sp>
        </mc:Choice>
        <mc:Fallback xmlns="">
          <p:sp>
            <p:nvSpPr>
              <p:cNvPr id="27" name="Rettangolo 26">
                <a:extLst>
                  <a:ext uri="{FF2B5EF4-FFF2-40B4-BE49-F238E27FC236}">
                    <a16:creationId xmlns:a16="http://schemas.microsoft.com/office/drawing/2014/main" id="{164B97D1-67A3-43F6-9289-0D84B0B07042}"/>
                  </a:ext>
                </a:extLst>
              </p:cNvPr>
              <p:cNvSpPr>
                <a:spLocks noRot="1" noChangeAspect="1" noMove="1" noResize="1" noEditPoints="1" noAdjustHandles="1" noChangeArrowheads="1" noChangeShapeType="1" noTextEdit="1"/>
              </p:cNvSpPr>
              <p:nvPr/>
            </p:nvSpPr>
            <p:spPr>
              <a:xfrm>
                <a:off x="7239900" y="2262039"/>
                <a:ext cx="3474669" cy="922176"/>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8" name="Rettangolo 27">
                <a:extLst>
                  <a:ext uri="{FF2B5EF4-FFF2-40B4-BE49-F238E27FC236}">
                    <a16:creationId xmlns:a16="http://schemas.microsoft.com/office/drawing/2014/main" id="{0AFE930D-BC20-499D-A3EB-E1B0B0DE5422}"/>
                  </a:ext>
                </a:extLst>
              </p:cNvPr>
              <p:cNvSpPr/>
              <p:nvPr/>
            </p:nvSpPr>
            <p:spPr>
              <a:xfrm>
                <a:off x="7262284" y="1137843"/>
                <a:ext cx="4962705"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𝑒</m:t>
                      </m:r>
                      <m:r>
                        <a:rPr lang="it-IT" sz="2400" b="0" i="1" smtClean="0">
                          <a:latin typeface="Cambria Math" panose="02040503050406030204" pitchFamily="18" charset="0"/>
                          <a:ea typeface="Cambria Math" panose="02040503050406030204" pitchFamily="18" charset="0"/>
                        </a:rPr>
                        <m:t>→</m:t>
                      </m:r>
                      <m:d>
                        <m:dPr>
                          <m:ctrlPr>
                            <a:rPr lang="it-IT" sz="2400" b="0" i="1" smtClean="0">
                              <a:latin typeface="Cambria Math" panose="02040503050406030204" pitchFamily="18" charset="0"/>
                            </a:rPr>
                          </m:ctrlPr>
                        </m:dPr>
                        <m:e>
                          <m:f>
                            <m:fPr>
                              <m:type m:val="noBa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𝑒</m:t>
                                  </m:r>
                                </m:e>
                                <m:sub>
                                  <m:r>
                                    <a:rPr lang="it-IT" sz="2400" b="0" i="1" smtClean="0">
                                      <a:latin typeface="Cambria Math" panose="02040503050406030204" pitchFamily="18" charset="0"/>
                                    </a:rPr>
                                    <m:t>𝑝</m:t>
                                  </m:r>
                                </m:sub>
                              </m:sSub>
                              <m:r>
                                <a:rPr lang="it-IT" sz="2400" b="0" i="1" smtClean="0">
                                  <a:latin typeface="Cambria Math" panose="02040503050406030204" pitchFamily="18" charset="0"/>
                                </a:rPr>
                                <m:t>=</m:t>
                              </m:r>
                              <m:r>
                                <a:rPr lang="it-IT" sz="2400" b="0" i="1" smtClean="0">
                                  <a:latin typeface="Cambria Math" panose="02040503050406030204" pitchFamily="18" charset="0"/>
                                </a:rPr>
                                <m:t>𝑝𝑜</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𝑠</m:t>
                                  </m:r>
                                </m:e>
                                <m:sub>
                                  <m:r>
                                    <a:rPr lang="it-IT" sz="2400" b="0" i="1" smtClean="0">
                                      <a:latin typeface="Cambria Math" panose="02040503050406030204" pitchFamily="18" charset="0"/>
                                    </a:rPr>
                                    <m:t>𝑑𝑒𝑠</m:t>
                                  </m:r>
                                </m:sub>
                              </m:sSub>
                              <m:r>
                                <a:rPr lang="it-IT" sz="2400" b="0" i="1" smtClean="0">
                                  <a:latin typeface="Cambria Math" panose="02040503050406030204" pitchFamily="18" charset="0"/>
                                </a:rPr>
                                <m:t>−</m:t>
                              </m:r>
                              <m:r>
                                <a:rPr lang="it-IT" sz="2400" b="0" i="1" smtClean="0">
                                  <a:latin typeface="Cambria Math" panose="02040503050406030204" pitchFamily="18" charset="0"/>
                                </a:rPr>
                                <m:t>𝑝𝑜</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𝑠</m:t>
                                  </m:r>
                                </m:e>
                                <m:sub>
                                  <m:r>
                                    <a:rPr lang="it-IT" sz="2400" b="0" i="1" smtClean="0">
                                      <a:latin typeface="Cambria Math" panose="02040503050406030204" pitchFamily="18" charset="0"/>
                                    </a:rPr>
                                    <m:t>𝑟𝑒𝑎𝑙</m:t>
                                  </m:r>
                                </m:sub>
                              </m:sSub>
                              <m:r>
                                <a:rPr lang="it-IT" sz="2400" b="0" i="1" smtClean="0">
                                  <a:latin typeface="Cambria Math" panose="02040503050406030204" pitchFamily="18" charset="0"/>
                                </a:rPr>
                                <m:t> </m:t>
                              </m:r>
                            </m:num>
                            <m:den>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𝑒</m:t>
                                  </m:r>
                                </m:e>
                                <m:sub>
                                  <m:r>
                                    <a:rPr lang="it-IT" sz="2400" b="0" i="1" smtClean="0">
                                      <a:latin typeface="Cambria Math" panose="02040503050406030204" pitchFamily="18" charset="0"/>
                                    </a:rPr>
                                    <m:t>𝑜</m:t>
                                  </m:r>
                                </m:sub>
                              </m:sSub>
                              <m:r>
                                <a:rPr lang="it-IT" sz="2400" b="0" i="1" smtClean="0">
                                  <a:latin typeface="Cambria Math" panose="02040503050406030204" pitchFamily="18" charset="0"/>
                                </a:rPr>
                                <m:t>=</m:t>
                              </m:r>
                              <m:r>
                                <a:rPr lang="it-IT" sz="2400" b="0" i="1" smtClean="0">
                                  <a:latin typeface="Cambria Math" panose="02040503050406030204" pitchFamily="18" charset="0"/>
                                </a:rPr>
                                <m:t>𝑣𝑒𝑐𝑡</m:t>
                              </m:r>
                              <m:r>
                                <a:rPr lang="it-IT" sz="2400" b="0" i="1" smtClean="0">
                                  <a:latin typeface="Cambria Math" panose="02040503050406030204" pitchFamily="18" charset="0"/>
                                </a:rPr>
                                <m:t>(</m:t>
                              </m:r>
                              <m:r>
                                <a:rPr lang="it-IT" sz="2400" b="0" i="1" smtClean="0">
                                  <a:latin typeface="Cambria Math" panose="02040503050406030204" pitchFamily="18" charset="0"/>
                                </a:rPr>
                                <m:t>𝑄𝑜</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𝑟</m:t>
                                  </m:r>
                                </m:e>
                                <m:sub>
                                  <m:r>
                                    <a:rPr lang="it-IT" sz="2400" b="0" i="1" smtClean="0">
                                      <a:latin typeface="Cambria Math" panose="02040503050406030204" pitchFamily="18" charset="0"/>
                                    </a:rPr>
                                    <m:t>𝑑𝑒𝑠</m:t>
                                  </m:r>
                                </m:sub>
                              </m:sSub>
                              <m:r>
                                <a:rPr lang="it-IT" sz="2400" b="0" i="1" smtClean="0">
                                  <a:latin typeface="Cambria Math" panose="02040503050406030204" pitchFamily="18" charset="0"/>
                                </a:rPr>
                                <m:t> </m:t>
                              </m:r>
                              <m:sSup>
                                <m:sSupPr>
                                  <m:ctrlPr>
                                    <a:rPr lang="it-IT" sz="2400" b="0" i="1" smtClean="0">
                                      <a:latin typeface="Cambria Math" panose="02040503050406030204" pitchFamily="18" charset="0"/>
                                    </a:rPr>
                                  </m:ctrlPr>
                                </m:sSupPr>
                                <m:e>
                                  <m:r>
                                    <a:rPr lang="it-IT" sz="2400" i="1">
                                      <a:latin typeface="Cambria Math" panose="02040503050406030204" pitchFamily="18" charset="0"/>
                                    </a:rPr>
                                    <m:t>𝑄𝑜</m:t>
                                  </m:r>
                                  <m:sSub>
                                    <m:sSubPr>
                                      <m:ctrlPr>
                                        <a:rPr lang="it-IT" sz="2400" i="1">
                                          <a:latin typeface="Cambria Math" panose="02040503050406030204" pitchFamily="18" charset="0"/>
                                        </a:rPr>
                                      </m:ctrlPr>
                                    </m:sSubPr>
                                    <m:e>
                                      <m:r>
                                        <a:rPr lang="it-IT" sz="2400" i="1">
                                          <a:latin typeface="Cambria Math" panose="02040503050406030204" pitchFamily="18" charset="0"/>
                                        </a:rPr>
                                        <m:t>𝑟</m:t>
                                      </m:r>
                                    </m:e>
                                    <m:sub>
                                      <m:r>
                                        <a:rPr lang="it-IT" sz="2400" i="1">
                                          <a:latin typeface="Cambria Math" panose="02040503050406030204" pitchFamily="18" charset="0"/>
                                        </a:rPr>
                                        <m:t>𝑟𝑒𝑎𝑙</m:t>
                                      </m:r>
                                    </m:sub>
                                  </m:sSub>
                                </m:e>
                                <m:sup>
                                  <m:r>
                                    <a:rPr lang="it-IT" sz="2400" b="0" i="1" smtClean="0">
                                      <a:latin typeface="Cambria Math" panose="02040503050406030204" pitchFamily="18" charset="0"/>
                                    </a:rPr>
                                    <m:t>−1</m:t>
                                  </m:r>
                                </m:sup>
                              </m:sSup>
                              <m:r>
                                <a:rPr lang="it-IT" sz="2400" b="0" i="1" smtClean="0">
                                  <a:latin typeface="Cambria Math" panose="02040503050406030204" pitchFamily="18" charset="0"/>
                                </a:rPr>
                                <m:t>)</m:t>
                              </m:r>
                            </m:den>
                          </m:f>
                        </m:e>
                      </m:d>
                    </m:oMath>
                  </m:oMathPara>
                </a14:m>
                <a:endParaRPr lang="it-IT" sz="2400" dirty="0"/>
              </a:p>
            </p:txBody>
          </p:sp>
        </mc:Choice>
        <mc:Fallback xmlns="">
          <p:sp>
            <p:nvSpPr>
              <p:cNvPr id="28" name="Rettangolo 27">
                <a:extLst>
                  <a:ext uri="{FF2B5EF4-FFF2-40B4-BE49-F238E27FC236}">
                    <a16:creationId xmlns:a16="http://schemas.microsoft.com/office/drawing/2014/main" id="{0AFE930D-BC20-499D-A3EB-E1B0B0DE5422}"/>
                  </a:ext>
                </a:extLst>
              </p:cNvPr>
              <p:cNvSpPr>
                <a:spLocks noRot="1" noChangeAspect="1" noMove="1" noResize="1" noEditPoints="1" noAdjustHandles="1" noChangeArrowheads="1" noChangeShapeType="1" noTextEdit="1"/>
              </p:cNvSpPr>
              <p:nvPr/>
            </p:nvSpPr>
            <p:spPr>
              <a:xfrm>
                <a:off x="7262284" y="1137843"/>
                <a:ext cx="4962705" cy="922176"/>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44212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1000"/>
                                        <p:tgtEl>
                                          <p:spTgt spid="16"/>
                                        </p:tgtEl>
                                      </p:cBhvr>
                                    </p:animEffect>
                                    <p:anim calcmode="lin" valueType="num">
                                      <p:cBhvr>
                                        <p:cTn id="66" dur="1000" fill="hold"/>
                                        <p:tgtEl>
                                          <p:spTgt spid="16"/>
                                        </p:tgtEl>
                                        <p:attrNameLst>
                                          <p:attrName>ppt_x</p:attrName>
                                        </p:attrNameLst>
                                      </p:cBhvr>
                                      <p:tavLst>
                                        <p:tav tm="0">
                                          <p:val>
                                            <p:strVal val="#ppt_x"/>
                                          </p:val>
                                        </p:tav>
                                        <p:tav tm="100000">
                                          <p:val>
                                            <p:strVal val="#ppt_x"/>
                                          </p:val>
                                        </p:tav>
                                      </p:tavLst>
                                    </p:anim>
                                    <p:anim calcmode="lin" valueType="num">
                                      <p:cBhvr>
                                        <p:cTn id="67" dur="1000" fill="hold"/>
                                        <p:tgtEl>
                                          <p:spTgt spid="1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2" grpId="0" animBg="1"/>
      <p:bldP spid="13" grpId="0"/>
      <p:bldP spid="15" grpId="0"/>
      <p:bldP spid="16" grpId="0" animBg="1"/>
      <p:bldP spid="18" grpId="0"/>
      <p:bldP spid="24" grpId="0" animBg="1"/>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con angoli arrotondati 29">
            <a:extLst>
              <a:ext uri="{FF2B5EF4-FFF2-40B4-BE49-F238E27FC236}">
                <a16:creationId xmlns:a16="http://schemas.microsoft.com/office/drawing/2014/main" id="{8CEDFA68-F40C-4BC5-ACC1-A5E8B8F782E6}"/>
              </a:ext>
            </a:extLst>
          </p:cNvPr>
          <p:cNvSpPr/>
          <p:nvPr/>
        </p:nvSpPr>
        <p:spPr>
          <a:xfrm>
            <a:off x="254000" y="1250010"/>
            <a:ext cx="11010900" cy="1141350"/>
          </a:xfrm>
          <a:prstGeom prst="roundRect">
            <a:avLst/>
          </a:prstGeom>
          <a:solidFill>
            <a:srgbClr val="F1F8EC"/>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AB37FC78-A345-4B90-B1DF-62173BD6879B}"/>
                  </a:ext>
                </a:extLst>
              </p:cNvPr>
              <p:cNvSpPr>
                <a:spLocks noGrp="1"/>
              </p:cNvSpPr>
              <p:nvPr>
                <p:ph type="title"/>
              </p:nvPr>
            </p:nvSpPr>
            <p:spPr/>
            <p:txBody>
              <a:bodyPr/>
              <a:lstStyle/>
              <a:p>
                <a:r>
                  <a:rPr lang="it-IT" dirty="0"/>
                  <a:t>Chi è </a:t>
                </a:r>
                <a14:m>
                  <m:oMath xmlns:m="http://schemas.openxmlformats.org/officeDocument/2006/math">
                    <m:r>
                      <a:rPr lang="it-IT" i="1" dirty="0">
                        <a:latin typeface="Cambria Math" panose="02040503050406030204" pitchFamily="18" charset="0"/>
                      </a:rPr>
                      <m:t>𝑔</m:t>
                    </m:r>
                  </m:oMath>
                </a14:m>
                <a:r>
                  <a:rPr lang="it-IT" dirty="0"/>
                  <a:t>, il funzionale di costo</a:t>
                </a:r>
              </a:p>
            </p:txBody>
          </p:sp>
        </mc:Choice>
        <mc:Fallback xmlns="">
          <p:sp>
            <p:nvSpPr>
              <p:cNvPr id="2" name="Titolo 1">
                <a:extLst>
                  <a:ext uri="{FF2B5EF4-FFF2-40B4-BE49-F238E27FC236}">
                    <a16:creationId xmlns:a16="http://schemas.microsoft.com/office/drawing/2014/main" id="{AB37FC78-A345-4B90-B1DF-62173BD6879B}"/>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41C5F92B-2DB5-4967-BEC3-EBCCB2715449}"/>
                  </a:ext>
                </a:extLst>
              </p:cNvPr>
              <p:cNvSpPr txBox="1"/>
              <p:nvPr/>
            </p:nvSpPr>
            <p:spPr>
              <a:xfrm>
                <a:off x="9042416" y="4075461"/>
                <a:ext cx="2833511" cy="954107"/>
              </a:xfrm>
              <a:prstGeom prst="rect">
                <a:avLst/>
              </a:prstGeom>
              <a:noFill/>
            </p:spPr>
            <p:txBody>
              <a:bodyPr wrap="square" rtlCol="0">
                <a:spAutoFit/>
              </a:bodyPr>
              <a:lstStyle/>
              <a:p>
                <a:pPr algn="ctr"/>
                <a:r>
                  <a:rPr lang="it-IT" sz="2800" dirty="0">
                    <a:solidFill>
                      <a:schemeClr val="accent6">
                        <a:lumMod val="75000"/>
                      </a:schemeClr>
                    </a:solidFill>
                  </a:rPr>
                  <a:t>Definizione </a:t>
                </a:r>
                <a14:m>
                  <m:oMath xmlns:m="http://schemas.openxmlformats.org/officeDocument/2006/math">
                    <m:r>
                      <a:rPr lang="it-IT" sz="2800" i="1">
                        <a:solidFill>
                          <a:schemeClr val="accent6">
                            <a:lumMod val="75000"/>
                          </a:schemeClr>
                        </a:solidFill>
                        <a:latin typeface="Cambria Math" panose="02040503050406030204" pitchFamily="18" charset="0"/>
                      </a:rPr>
                      <m:t>𝑔</m:t>
                    </m:r>
                    <m:r>
                      <a:rPr lang="it-IT" sz="2800" i="1">
                        <a:solidFill>
                          <a:schemeClr val="accent6">
                            <a:lumMod val="75000"/>
                          </a:schemeClr>
                        </a:solidFill>
                        <a:latin typeface="Cambria Math" panose="02040503050406030204" pitchFamily="18" charset="0"/>
                      </a:rPr>
                      <m:t>(</m:t>
                    </m:r>
                    <m:acc>
                      <m:accPr>
                        <m:chr m:val="̇"/>
                        <m:ctrlPr>
                          <a:rPr lang="it-IT" sz="2800" i="1">
                            <a:solidFill>
                              <a:schemeClr val="accent6">
                                <a:lumMod val="75000"/>
                              </a:schemeClr>
                            </a:solidFill>
                            <a:latin typeface="Cambria Math" panose="02040503050406030204" pitchFamily="18" charset="0"/>
                          </a:rPr>
                        </m:ctrlPr>
                      </m:accPr>
                      <m:e>
                        <m:r>
                          <a:rPr lang="it-IT" sz="2800" i="1">
                            <a:solidFill>
                              <a:schemeClr val="accent6">
                                <a:lumMod val="75000"/>
                              </a:schemeClr>
                            </a:solidFill>
                            <a:latin typeface="Cambria Math" panose="02040503050406030204" pitchFamily="18" charset="0"/>
                          </a:rPr>
                          <m:t>𝑞</m:t>
                        </m:r>
                      </m:e>
                    </m:acc>
                    <m:r>
                      <a:rPr lang="it-IT" sz="2800" i="1">
                        <a:solidFill>
                          <a:schemeClr val="accent6">
                            <a:lumMod val="75000"/>
                          </a:schemeClr>
                        </a:solidFill>
                        <a:latin typeface="Cambria Math" panose="02040503050406030204" pitchFamily="18" charset="0"/>
                      </a:rPr>
                      <m:t>)</m:t>
                    </m:r>
                  </m:oMath>
                </a14:m>
                <a:endParaRPr lang="it-IT" sz="2800" dirty="0">
                  <a:solidFill>
                    <a:schemeClr val="accent6">
                      <a:lumMod val="75000"/>
                    </a:schemeClr>
                  </a:solidFill>
                </a:endParaRPr>
              </a:p>
              <a:p>
                <a:pPr algn="ctr"/>
                <a:r>
                  <a:rPr lang="it-IT" sz="2800" dirty="0">
                    <a:solidFill>
                      <a:schemeClr val="accent6">
                        <a:lumMod val="75000"/>
                      </a:schemeClr>
                    </a:solidFill>
                  </a:rPr>
                  <a:t>da minimizzare</a:t>
                </a:r>
              </a:p>
            </p:txBody>
          </p:sp>
        </mc:Choice>
        <mc:Fallback xmlns="">
          <p:sp>
            <p:nvSpPr>
              <p:cNvPr id="4" name="CasellaDiTesto 3">
                <a:extLst>
                  <a:ext uri="{FF2B5EF4-FFF2-40B4-BE49-F238E27FC236}">
                    <a16:creationId xmlns:a16="http://schemas.microsoft.com/office/drawing/2014/main" id="{41C5F92B-2DB5-4967-BEC3-EBCCB2715449}"/>
                  </a:ext>
                </a:extLst>
              </p:cNvPr>
              <p:cNvSpPr txBox="1">
                <a:spLocks noRot="1" noChangeAspect="1" noMove="1" noResize="1" noEditPoints="1" noAdjustHandles="1" noChangeArrowheads="1" noChangeShapeType="1" noTextEdit="1"/>
              </p:cNvSpPr>
              <p:nvPr/>
            </p:nvSpPr>
            <p:spPr>
              <a:xfrm>
                <a:off x="9042416" y="4075461"/>
                <a:ext cx="2833511" cy="954107"/>
              </a:xfrm>
              <a:prstGeom prst="rect">
                <a:avLst/>
              </a:prstGeom>
              <a:blipFill>
                <a:blip r:embed="rId4"/>
                <a:stretch>
                  <a:fillRect l="-215" t="-6410" b="-1794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14B3000E-B669-43DB-9B53-CB9DE332DD7C}"/>
                  </a:ext>
                </a:extLst>
              </p:cNvPr>
              <p:cNvSpPr txBox="1"/>
              <p:nvPr/>
            </p:nvSpPr>
            <p:spPr>
              <a:xfrm>
                <a:off x="4211400" y="5999712"/>
                <a:ext cx="4097866" cy="8283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sz="2800" i="1" smtClean="0">
                              <a:solidFill>
                                <a:schemeClr val="accent6">
                                  <a:lumMod val="75000"/>
                                </a:schemeClr>
                              </a:solidFill>
                              <a:latin typeface="Cambria Math" panose="02040503050406030204" pitchFamily="18" charset="0"/>
                            </a:rPr>
                          </m:ctrlPr>
                        </m:sSupPr>
                        <m:e>
                          <m:acc>
                            <m:accPr>
                              <m:chr m:val="̇"/>
                              <m:ctrlPr>
                                <a:rPr lang="it-IT" sz="2800" i="1">
                                  <a:solidFill>
                                    <a:schemeClr val="accent6">
                                      <a:lumMod val="75000"/>
                                    </a:schemeClr>
                                  </a:solidFill>
                                  <a:latin typeface="Cambria Math" panose="02040503050406030204" pitchFamily="18" charset="0"/>
                                </a:rPr>
                              </m:ctrlPr>
                            </m:accPr>
                            <m:e>
                              <m:r>
                                <a:rPr lang="it-IT" sz="2800" i="1">
                                  <a:solidFill>
                                    <a:schemeClr val="accent6">
                                      <a:lumMod val="75000"/>
                                    </a:schemeClr>
                                  </a:solidFill>
                                  <a:latin typeface="Cambria Math" panose="02040503050406030204" pitchFamily="18" charset="0"/>
                                </a:rPr>
                                <m:t>𝑞</m:t>
                              </m:r>
                            </m:e>
                          </m:acc>
                        </m:e>
                        <m:sup>
                          <m:r>
                            <a:rPr lang="it-IT" sz="2800" i="1">
                              <a:solidFill>
                                <a:schemeClr val="accent6">
                                  <a:lumMod val="75000"/>
                                </a:schemeClr>
                              </a:solidFill>
                              <a:latin typeface="Cambria Math" panose="02040503050406030204" pitchFamily="18" charset="0"/>
                            </a:rPr>
                            <m:t>∗</m:t>
                          </m:r>
                        </m:sup>
                      </m:sSup>
                      <m:r>
                        <a:rPr lang="it-IT" sz="2800" i="1">
                          <a:solidFill>
                            <a:schemeClr val="accent6">
                              <a:lumMod val="75000"/>
                            </a:schemeClr>
                          </a:solidFill>
                          <a:latin typeface="Cambria Math" panose="02040503050406030204" pitchFamily="18" charset="0"/>
                        </a:rPr>
                        <m:t>=</m:t>
                      </m:r>
                      <m:r>
                        <a:rPr lang="it-IT" sz="2800" i="1">
                          <a:solidFill>
                            <a:schemeClr val="accent6">
                              <a:lumMod val="75000"/>
                            </a:schemeClr>
                          </a:solidFill>
                          <a:latin typeface="Cambria Math" panose="02040503050406030204" pitchFamily="18" charset="0"/>
                        </a:rPr>
                        <m:t>𝑎𝑟𝑔𝑚𝑖𝑛</m:t>
                      </m:r>
                      <m:r>
                        <a:rPr lang="it-IT" sz="2800" i="1">
                          <a:solidFill>
                            <a:schemeClr val="accent6">
                              <a:lumMod val="75000"/>
                            </a:schemeClr>
                          </a:solidFill>
                          <a:latin typeface="Cambria Math" panose="02040503050406030204" pitchFamily="18" charset="0"/>
                        </a:rPr>
                        <m:t>{</m:t>
                      </m:r>
                      <m:r>
                        <a:rPr lang="it-IT" sz="2800" i="1">
                          <a:solidFill>
                            <a:schemeClr val="accent6">
                              <a:lumMod val="75000"/>
                            </a:schemeClr>
                          </a:solidFill>
                          <a:latin typeface="Cambria Math" panose="02040503050406030204" pitchFamily="18" charset="0"/>
                        </a:rPr>
                        <m:t>𝑔</m:t>
                      </m:r>
                      <m:r>
                        <a:rPr lang="it-IT" sz="2800" i="1">
                          <a:solidFill>
                            <a:schemeClr val="accent6">
                              <a:lumMod val="75000"/>
                            </a:schemeClr>
                          </a:solidFill>
                          <a:latin typeface="Cambria Math" panose="02040503050406030204" pitchFamily="18" charset="0"/>
                        </a:rPr>
                        <m:t>(</m:t>
                      </m:r>
                      <m:acc>
                        <m:accPr>
                          <m:chr m:val="̇"/>
                          <m:ctrlPr>
                            <a:rPr lang="it-IT" sz="2800" i="1">
                              <a:solidFill>
                                <a:schemeClr val="accent6">
                                  <a:lumMod val="75000"/>
                                </a:schemeClr>
                              </a:solidFill>
                              <a:latin typeface="Cambria Math" panose="02040503050406030204" pitchFamily="18" charset="0"/>
                            </a:rPr>
                          </m:ctrlPr>
                        </m:accPr>
                        <m:e>
                          <m:r>
                            <a:rPr lang="it-IT" sz="2800" i="1">
                              <a:solidFill>
                                <a:schemeClr val="accent6">
                                  <a:lumMod val="75000"/>
                                </a:schemeClr>
                              </a:solidFill>
                              <a:latin typeface="Cambria Math" panose="02040503050406030204" pitchFamily="18" charset="0"/>
                            </a:rPr>
                            <m:t>𝑞</m:t>
                          </m:r>
                        </m:e>
                      </m:acc>
                      <m:r>
                        <a:rPr lang="it-IT" sz="2800" b="0" i="1" smtClean="0">
                          <a:solidFill>
                            <a:schemeClr val="accent6">
                              <a:lumMod val="75000"/>
                            </a:schemeClr>
                          </a:solidFill>
                          <a:latin typeface="Cambria Math" panose="02040503050406030204" pitchFamily="18" charset="0"/>
                        </a:rPr>
                        <m:t>)</m:t>
                      </m:r>
                      <m:r>
                        <a:rPr lang="it-IT" sz="2800" i="1">
                          <a:solidFill>
                            <a:schemeClr val="accent6">
                              <a:lumMod val="75000"/>
                            </a:schemeClr>
                          </a:solidFill>
                          <a:latin typeface="Cambria Math" panose="02040503050406030204" pitchFamily="18" charset="0"/>
                        </a:rPr>
                        <m:t>}</m:t>
                      </m:r>
                    </m:oMath>
                  </m:oMathPara>
                </a14:m>
                <a:endParaRPr lang="it-IT" sz="2800" dirty="0">
                  <a:solidFill>
                    <a:schemeClr val="accent6">
                      <a:lumMod val="75000"/>
                    </a:schemeClr>
                  </a:solidFill>
                </a:endParaRPr>
              </a:p>
              <a:p>
                <a:endParaRPr lang="it-IT" dirty="0"/>
              </a:p>
            </p:txBody>
          </p:sp>
        </mc:Choice>
        <mc:Fallback xmlns="">
          <p:sp>
            <p:nvSpPr>
              <p:cNvPr id="5" name="CasellaDiTesto 4">
                <a:extLst>
                  <a:ext uri="{FF2B5EF4-FFF2-40B4-BE49-F238E27FC236}">
                    <a16:creationId xmlns:a16="http://schemas.microsoft.com/office/drawing/2014/main" id="{14B3000E-B669-43DB-9B53-CB9DE332DD7C}"/>
                  </a:ext>
                </a:extLst>
              </p:cNvPr>
              <p:cNvSpPr txBox="1">
                <a:spLocks noRot="1" noChangeAspect="1" noMove="1" noResize="1" noEditPoints="1" noAdjustHandles="1" noChangeArrowheads="1" noChangeShapeType="1" noTextEdit="1"/>
              </p:cNvSpPr>
              <p:nvPr/>
            </p:nvSpPr>
            <p:spPr>
              <a:xfrm>
                <a:off x="4211400" y="5999712"/>
                <a:ext cx="4097866" cy="828304"/>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7B0095B9-7E3A-428D-B22B-51EE91C84371}"/>
                  </a:ext>
                </a:extLst>
              </p:cNvPr>
              <p:cNvSpPr txBox="1"/>
              <p:nvPr/>
            </p:nvSpPr>
            <p:spPr>
              <a:xfrm>
                <a:off x="759178" y="2905780"/>
                <a:ext cx="2844801" cy="523220"/>
              </a:xfrm>
              <a:prstGeom prst="rect">
                <a:avLst/>
              </a:prstGeom>
              <a:noFill/>
            </p:spPr>
            <p:txBody>
              <a:bodyPr wrap="square" rtlCol="0">
                <a:spAutoFit/>
              </a:bodyPr>
              <a:lstStyle/>
              <a:p>
                <a14:m>
                  <m:oMath xmlns:m="http://schemas.openxmlformats.org/officeDocument/2006/math">
                    <m:r>
                      <a:rPr lang="it-IT" sz="2800" i="1">
                        <a:latin typeface="Cambria Math" panose="02040503050406030204" pitchFamily="18" charset="0"/>
                        <a:ea typeface="Cambria Math" panose="02040503050406030204" pitchFamily="18" charset="0"/>
                      </a:rPr>
                      <m:t>𝜉</m:t>
                    </m:r>
                    <m:r>
                      <a:rPr lang="it-IT" sz="2800" i="1">
                        <a:latin typeface="Cambria Math" panose="02040503050406030204" pitchFamily="18" charset="0"/>
                      </a:rPr>
                      <m:t>=</m:t>
                    </m:r>
                    <m:r>
                      <a:rPr lang="it-IT" sz="2800" b="0" i="1" smtClean="0">
                        <a:latin typeface="Cambria Math" panose="02040503050406030204" pitchFamily="18" charset="0"/>
                      </a:rPr>
                      <m:t>𝐽</m:t>
                    </m:r>
                    <m:r>
                      <a:rPr lang="it-IT" sz="2800" i="1">
                        <a:latin typeface="Cambria Math" panose="02040503050406030204" pitchFamily="18" charset="0"/>
                      </a:rPr>
                      <m:t> </m:t>
                    </m:r>
                    <m:acc>
                      <m:accPr>
                        <m:chr m:val="̇"/>
                        <m:ctrlPr>
                          <a:rPr lang="it-IT" sz="2800" i="1">
                            <a:latin typeface="Cambria Math" panose="02040503050406030204" pitchFamily="18" charset="0"/>
                          </a:rPr>
                        </m:ctrlPr>
                      </m:accPr>
                      <m:e>
                        <m:r>
                          <a:rPr lang="it-IT" sz="2800" i="1">
                            <a:latin typeface="Cambria Math" panose="02040503050406030204" pitchFamily="18" charset="0"/>
                          </a:rPr>
                          <m:t>𝑞</m:t>
                        </m:r>
                      </m:e>
                    </m:acc>
                  </m:oMath>
                </a14:m>
                <a:r>
                  <a:rPr lang="it-IT" sz="2800" dirty="0"/>
                  <a:t> </a:t>
                </a:r>
                <a:r>
                  <a:rPr lang="it-IT" sz="2000" dirty="0"/>
                  <a:t>eq. di vincolo</a:t>
                </a:r>
                <a:endParaRPr lang="it-IT" sz="2800" dirty="0"/>
              </a:p>
            </p:txBody>
          </p:sp>
        </mc:Choice>
        <mc:Fallback xmlns="">
          <p:sp>
            <p:nvSpPr>
              <p:cNvPr id="6" name="CasellaDiTesto 5">
                <a:extLst>
                  <a:ext uri="{FF2B5EF4-FFF2-40B4-BE49-F238E27FC236}">
                    <a16:creationId xmlns:a16="http://schemas.microsoft.com/office/drawing/2014/main" id="{7B0095B9-7E3A-428D-B22B-51EE91C84371}"/>
                  </a:ext>
                </a:extLst>
              </p:cNvPr>
              <p:cNvSpPr txBox="1">
                <a:spLocks noRot="1" noChangeAspect="1" noMove="1" noResize="1" noEditPoints="1" noAdjustHandles="1" noChangeArrowheads="1" noChangeShapeType="1" noTextEdit="1"/>
              </p:cNvSpPr>
              <p:nvPr/>
            </p:nvSpPr>
            <p:spPr>
              <a:xfrm>
                <a:off x="759178" y="2905780"/>
                <a:ext cx="2844801" cy="523220"/>
              </a:xfrm>
              <a:prstGeom prst="rect">
                <a:avLst/>
              </a:prstGeom>
              <a:blipFill>
                <a:blip r:embed="rId6"/>
                <a:stretch>
                  <a:fillRect b="-15116"/>
                </a:stretch>
              </a:blipFill>
            </p:spPr>
            <p:txBody>
              <a:bodyPr/>
              <a:lstStyle/>
              <a:p>
                <a:r>
                  <a:rPr lang="it-IT">
                    <a:noFill/>
                  </a:rPr>
                  <a:t> </a:t>
                </a:r>
              </a:p>
            </p:txBody>
          </p:sp>
        </mc:Fallback>
      </mc:AlternateContent>
      <p:sp>
        <p:nvSpPr>
          <p:cNvPr id="7" name="Parentesi graffa aperta 6">
            <a:extLst>
              <a:ext uri="{FF2B5EF4-FFF2-40B4-BE49-F238E27FC236}">
                <a16:creationId xmlns:a16="http://schemas.microsoft.com/office/drawing/2014/main" id="{6A7980D7-B525-4FE9-A670-FD00E2942358}"/>
              </a:ext>
            </a:extLst>
          </p:cNvPr>
          <p:cNvSpPr/>
          <p:nvPr/>
        </p:nvSpPr>
        <p:spPr>
          <a:xfrm>
            <a:off x="598311" y="2415822"/>
            <a:ext cx="160867" cy="109502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11" name="Connettore 2 10">
            <a:extLst>
              <a:ext uri="{FF2B5EF4-FFF2-40B4-BE49-F238E27FC236}">
                <a16:creationId xmlns:a16="http://schemas.microsoft.com/office/drawing/2014/main" id="{4A020E5F-7E66-43EE-83BB-121C4CAE7E28}"/>
              </a:ext>
            </a:extLst>
          </p:cNvPr>
          <p:cNvCxnSpPr/>
          <p:nvPr/>
        </p:nvCxnSpPr>
        <p:spPr>
          <a:xfrm>
            <a:off x="3426180" y="1690687"/>
            <a:ext cx="607421"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F8590CAA-82EB-443E-A6D1-AF49A96119EE}"/>
                  </a:ext>
                </a:extLst>
              </p:cNvPr>
              <p:cNvSpPr txBox="1"/>
              <p:nvPr/>
            </p:nvSpPr>
            <p:spPr>
              <a:xfrm>
                <a:off x="4033601" y="1270008"/>
                <a:ext cx="2946386" cy="830997"/>
              </a:xfrm>
              <a:prstGeom prst="rect">
                <a:avLst/>
              </a:prstGeom>
              <a:noFill/>
              <a:effectLst>
                <a:softEdge rad="63500"/>
              </a:effectLst>
            </p:spPr>
            <p:txBody>
              <a:bodyPr wrap="square" rtlCol="0">
                <a:spAutoFit/>
              </a:bodyPr>
              <a:lstStyle/>
              <a:p>
                <a:pPr algn="ctr"/>
                <a:r>
                  <a:rPr lang="it-IT" sz="2400" dirty="0"/>
                  <a:t>Soddisfare specifiche per </a:t>
                </a:r>
                <a14:m>
                  <m:oMath xmlns:m="http://schemas.openxmlformats.org/officeDocument/2006/math">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oMath>
                </a14:m>
                <a:endParaRPr lang="it-IT" sz="2400" dirty="0"/>
              </a:p>
            </p:txBody>
          </p:sp>
        </mc:Choice>
        <mc:Fallback xmlns="">
          <p:sp>
            <p:nvSpPr>
              <p:cNvPr id="12" name="CasellaDiTesto 11">
                <a:extLst>
                  <a:ext uri="{FF2B5EF4-FFF2-40B4-BE49-F238E27FC236}">
                    <a16:creationId xmlns:a16="http://schemas.microsoft.com/office/drawing/2014/main" id="{F8590CAA-82EB-443E-A6D1-AF49A96119EE}"/>
                  </a:ext>
                </a:extLst>
              </p:cNvPr>
              <p:cNvSpPr txBox="1">
                <a:spLocks noRot="1" noChangeAspect="1" noMove="1" noResize="1" noEditPoints="1" noAdjustHandles="1" noChangeArrowheads="1" noChangeShapeType="1" noTextEdit="1"/>
              </p:cNvSpPr>
              <p:nvPr/>
            </p:nvSpPr>
            <p:spPr>
              <a:xfrm>
                <a:off x="4033601" y="1270008"/>
                <a:ext cx="2946386" cy="830997"/>
              </a:xfrm>
              <a:prstGeom prst="rect">
                <a:avLst/>
              </a:prstGeom>
              <a:blipFill>
                <a:blip r:embed="rId7"/>
                <a:stretch>
                  <a:fillRect l="-414" t="-5839" r="-2692" b="-15328"/>
                </a:stretch>
              </a:blipFill>
              <a:effectLst>
                <a:softEdge rad="63500"/>
              </a:effectLst>
            </p:spPr>
            <p:txBody>
              <a:bodyPr/>
              <a:lstStyle/>
              <a:p>
                <a:r>
                  <a:rPr lang="it-IT">
                    <a:noFill/>
                  </a:rPr>
                  <a:t> </a:t>
                </a:r>
              </a:p>
            </p:txBody>
          </p:sp>
        </mc:Fallback>
      </mc:AlternateContent>
      <p:cxnSp>
        <p:nvCxnSpPr>
          <p:cNvPr id="13" name="Connettore 2 12">
            <a:extLst>
              <a:ext uri="{FF2B5EF4-FFF2-40B4-BE49-F238E27FC236}">
                <a16:creationId xmlns:a16="http://schemas.microsoft.com/office/drawing/2014/main" id="{291E6FED-AC83-4440-9A29-1FA1715AD2C9}"/>
              </a:ext>
            </a:extLst>
          </p:cNvPr>
          <p:cNvCxnSpPr/>
          <p:nvPr/>
        </p:nvCxnSpPr>
        <p:spPr>
          <a:xfrm>
            <a:off x="6979987" y="1639886"/>
            <a:ext cx="607421"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3E9C2F98-D9E2-4954-9BED-97E1A98477AA}"/>
                  </a:ext>
                </a:extLst>
              </p:cNvPr>
              <p:cNvSpPr txBox="1"/>
              <p:nvPr/>
            </p:nvSpPr>
            <p:spPr>
              <a:xfrm>
                <a:off x="7587407" y="1268200"/>
                <a:ext cx="2946386" cy="844975"/>
              </a:xfrm>
              <a:prstGeom prst="rect">
                <a:avLst/>
              </a:prstGeom>
              <a:noFill/>
            </p:spPr>
            <p:txBody>
              <a:bodyPr wrap="square" rtlCol="0">
                <a:spAutoFit/>
              </a:bodyPr>
              <a:lstStyle/>
              <a:p>
                <a:pPr algn="ctr"/>
                <a:r>
                  <a:rPr lang="it-IT" sz="2400" dirty="0"/>
                  <a:t>Tendere a soluzione </a:t>
                </a:r>
                <a14:m>
                  <m:oMath xmlns:m="http://schemas.openxmlformats.org/officeDocument/2006/math">
                    <m:acc>
                      <m:accPr>
                        <m:chr m:val="̇"/>
                        <m:ctrlPr>
                          <a:rPr lang="it-IT" sz="2400" i="1">
                            <a:latin typeface="Cambria Math" panose="02040503050406030204" pitchFamily="18" charset="0"/>
                          </a:rPr>
                        </m:ctrlPr>
                      </m:accPr>
                      <m:e>
                        <m:r>
                          <a:rPr lang="it-IT" sz="2400" i="1">
                            <a:latin typeface="Cambria Math" panose="02040503050406030204" pitchFamily="18" charset="0"/>
                          </a:rPr>
                          <m:t>𝑞</m:t>
                        </m:r>
                        <m:r>
                          <a:rPr lang="it-IT" sz="2400" i="1">
                            <a:latin typeface="Cambria Math" panose="02040503050406030204" pitchFamily="18" charset="0"/>
                          </a:rPr>
                          <m:t>0</m:t>
                        </m:r>
                      </m:e>
                    </m:acc>
                    <m:r>
                      <a:rPr lang="it-IT" sz="2400" i="1">
                        <a:latin typeface="Cambria Math" panose="02040503050406030204" pitchFamily="18" charset="0"/>
                      </a:rPr>
                      <m:t> </m:t>
                    </m:r>
                  </m:oMath>
                </a14:m>
                <a:r>
                  <a:rPr lang="it-IT" sz="2400" dirty="0"/>
                  <a:t>desiderata</a:t>
                </a:r>
              </a:p>
            </p:txBody>
          </p:sp>
        </mc:Choice>
        <mc:Fallback xmlns="">
          <p:sp>
            <p:nvSpPr>
              <p:cNvPr id="14" name="CasellaDiTesto 13">
                <a:extLst>
                  <a:ext uri="{FF2B5EF4-FFF2-40B4-BE49-F238E27FC236}">
                    <a16:creationId xmlns:a16="http://schemas.microsoft.com/office/drawing/2014/main" id="{3E9C2F98-D9E2-4954-9BED-97E1A98477AA}"/>
                  </a:ext>
                </a:extLst>
              </p:cNvPr>
              <p:cNvSpPr txBox="1">
                <a:spLocks noRot="1" noChangeAspect="1" noMove="1" noResize="1" noEditPoints="1" noAdjustHandles="1" noChangeArrowheads="1" noChangeShapeType="1" noTextEdit="1"/>
              </p:cNvSpPr>
              <p:nvPr/>
            </p:nvSpPr>
            <p:spPr>
              <a:xfrm>
                <a:off x="7587407" y="1268200"/>
                <a:ext cx="2946386" cy="844975"/>
              </a:xfrm>
              <a:prstGeom prst="rect">
                <a:avLst/>
              </a:prstGeom>
              <a:blipFill>
                <a:blip r:embed="rId8"/>
                <a:stretch>
                  <a:fillRect t="-5755" r="-207" b="-1582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F944D9EB-F739-443E-934E-7D1593E0DCB4}"/>
                  </a:ext>
                </a:extLst>
              </p:cNvPr>
              <p:cNvSpPr txBox="1"/>
              <p:nvPr/>
            </p:nvSpPr>
            <p:spPr>
              <a:xfrm>
                <a:off x="4776807" y="2660974"/>
                <a:ext cx="5621199"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2400" i="1">
                          <a:latin typeface="Cambria Math" panose="02040503050406030204" pitchFamily="18" charset="0"/>
                        </a:rPr>
                        <m:t>𝑔</m:t>
                      </m:r>
                      <m:r>
                        <a:rPr lang="it-IT" sz="2400" i="1">
                          <a:latin typeface="Cambria Math" panose="02040503050406030204" pitchFamily="18" charset="0"/>
                        </a:rPr>
                        <m:t>(</m:t>
                      </m:r>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r>
                        <a:rPr lang="it-IT" sz="2400" i="1">
                          <a:latin typeface="Cambria Math" panose="02040503050406030204" pitchFamily="18" charset="0"/>
                        </a:rPr>
                        <m:t>)=</m:t>
                      </m:r>
                      <m:f>
                        <m:fPr>
                          <m:ctrlPr>
                            <a:rPr lang="it-IT" sz="2400" i="1">
                              <a:latin typeface="Cambria Math" panose="02040503050406030204" pitchFamily="18" charset="0"/>
                            </a:rPr>
                          </m:ctrlPr>
                        </m:fPr>
                        <m:num>
                          <m:r>
                            <a:rPr lang="it-IT" sz="2400" i="1">
                              <a:latin typeface="Cambria Math" panose="02040503050406030204" pitchFamily="18" charset="0"/>
                            </a:rPr>
                            <m:t>1</m:t>
                          </m:r>
                        </m:num>
                        <m:den>
                          <m:r>
                            <a:rPr lang="it-IT" sz="2400" i="1">
                              <a:latin typeface="Cambria Math" panose="02040503050406030204" pitchFamily="18" charset="0"/>
                            </a:rPr>
                            <m:t>2</m:t>
                          </m:r>
                        </m:den>
                      </m:f>
                      <m:sSup>
                        <m:sSupPr>
                          <m:ctrlPr>
                            <a:rPr lang="it-IT" sz="2400" i="1">
                              <a:latin typeface="Cambria Math" panose="02040503050406030204" pitchFamily="18" charset="0"/>
                            </a:rPr>
                          </m:ctrlPr>
                        </m:sSupPr>
                        <m:e>
                          <m:r>
                            <a:rPr lang="it-IT" sz="2400" i="1">
                              <a:latin typeface="Cambria Math" panose="02040503050406030204" pitchFamily="18" charset="0"/>
                            </a:rPr>
                            <m:t>(</m:t>
                          </m:r>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r>
                            <a:rPr lang="it-IT" sz="2400" i="1">
                              <a:latin typeface="Cambria Math" panose="02040503050406030204" pitchFamily="18" charset="0"/>
                            </a:rPr>
                            <m:t>−</m:t>
                          </m:r>
                          <m:acc>
                            <m:accPr>
                              <m:chr m:val="̇"/>
                              <m:ctrlPr>
                                <a:rPr lang="it-IT" sz="2400" i="1">
                                  <a:latin typeface="Cambria Math" panose="02040503050406030204" pitchFamily="18" charset="0"/>
                                </a:rPr>
                              </m:ctrlPr>
                            </m:accPr>
                            <m:e>
                              <m:r>
                                <a:rPr lang="it-IT" sz="2400" i="1">
                                  <a:latin typeface="Cambria Math" panose="02040503050406030204" pitchFamily="18" charset="0"/>
                                </a:rPr>
                                <m:t>𝑞</m:t>
                              </m:r>
                              <m:r>
                                <a:rPr lang="it-IT" sz="2400" i="1">
                                  <a:latin typeface="Cambria Math" panose="02040503050406030204" pitchFamily="18" charset="0"/>
                                </a:rPr>
                                <m:t>0</m:t>
                              </m:r>
                            </m:e>
                          </m:acc>
                          <m:r>
                            <a:rPr lang="it-IT" sz="2400" i="1">
                              <a:latin typeface="Cambria Math" panose="02040503050406030204" pitchFamily="18" charset="0"/>
                            </a:rPr>
                            <m:t>)</m:t>
                          </m:r>
                        </m:e>
                        <m:sup>
                          <m:r>
                            <a:rPr lang="it-IT" sz="2400" i="1">
                              <a:latin typeface="Cambria Math" panose="02040503050406030204" pitchFamily="18" charset="0"/>
                            </a:rPr>
                            <m:t>𝑇</m:t>
                          </m:r>
                        </m:sup>
                      </m:sSup>
                      <m:r>
                        <a:rPr lang="it-IT" sz="2400" i="1">
                          <a:latin typeface="Cambria Math" panose="02040503050406030204" pitchFamily="18" charset="0"/>
                        </a:rPr>
                        <m:t> </m:t>
                      </m:r>
                      <m:r>
                        <a:rPr lang="it-IT" sz="2400" i="1">
                          <a:latin typeface="Cambria Math" panose="02040503050406030204" pitchFamily="18" charset="0"/>
                        </a:rPr>
                        <m:t>𝑊</m:t>
                      </m:r>
                      <m:r>
                        <a:rPr lang="it-IT" sz="2400" i="1">
                          <a:latin typeface="Cambria Math" panose="02040503050406030204" pitchFamily="18" charset="0"/>
                        </a:rPr>
                        <m:t> (</m:t>
                      </m:r>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r>
                        <a:rPr lang="it-IT" sz="2400" i="1">
                          <a:latin typeface="Cambria Math" panose="02040503050406030204" pitchFamily="18" charset="0"/>
                        </a:rPr>
                        <m:t>−</m:t>
                      </m:r>
                      <m:acc>
                        <m:accPr>
                          <m:chr m:val="̇"/>
                          <m:ctrlPr>
                            <a:rPr lang="it-IT" sz="2400" i="1">
                              <a:latin typeface="Cambria Math" panose="02040503050406030204" pitchFamily="18" charset="0"/>
                            </a:rPr>
                          </m:ctrlPr>
                        </m:accPr>
                        <m:e>
                          <m:r>
                            <a:rPr lang="it-IT" sz="2400" i="1">
                              <a:latin typeface="Cambria Math" panose="02040503050406030204" pitchFamily="18" charset="0"/>
                            </a:rPr>
                            <m:t>𝑞</m:t>
                          </m:r>
                          <m:r>
                            <a:rPr lang="it-IT" sz="2400" i="1">
                              <a:latin typeface="Cambria Math" panose="02040503050406030204" pitchFamily="18" charset="0"/>
                            </a:rPr>
                            <m:t>0</m:t>
                          </m:r>
                        </m:e>
                      </m:acc>
                      <m:r>
                        <a:rPr lang="it-IT" sz="2400" i="1">
                          <a:latin typeface="Cambria Math" panose="02040503050406030204" pitchFamily="18" charset="0"/>
                        </a:rPr>
                        <m:t>)</m:t>
                      </m:r>
                    </m:oMath>
                  </m:oMathPara>
                </a14:m>
                <a:endParaRPr lang="it-IT" sz="2400" dirty="0"/>
              </a:p>
            </p:txBody>
          </p:sp>
        </mc:Choice>
        <mc:Fallback xmlns="">
          <p:sp>
            <p:nvSpPr>
              <p:cNvPr id="15" name="CasellaDiTesto 14">
                <a:extLst>
                  <a:ext uri="{FF2B5EF4-FFF2-40B4-BE49-F238E27FC236}">
                    <a16:creationId xmlns:a16="http://schemas.microsoft.com/office/drawing/2014/main" id="{F944D9EB-F739-443E-934E-7D1593E0DCB4}"/>
                  </a:ext>
                </a:extLst>
              </p:cNvPr>
              <p:cNvSpPr txBox="1">
                <a:spLocks noRot="1" noChangeAspect="1" noMove="1" noResize="1" noEditPoints="1" noAdjustHandles="1" noChangeArrowheads="1" noChangeShapeType="1" noTextEdit="1"/>
              </p:cNvSpPr>
              <p:nvPr/>
            </p:nvSpPr>
            <p:spPr>
              <a:xfrm>
                <a:off x="4776807" y="2660974"/>
                <a:ext cx="5621199" cy="783804"/>
              </a:xfrm>
              <a:prstGeom prst="rect">
                <a:avLst/>
              </a:prstGeom>
              <a:blipFill>
                <a:blip r:embed="rId9"/>
                <a:stretch>
                  <a:fillRect/>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12C1BDB4-DCDA-4D5A-A591-48C8A12451ED}"/>
              </a:ext>
            </a:extLst>
          </p:cNvPr>
          <p:cNvSpPr txBox="1"/>
          <p:nvPr/>
        </p:nvSpPr>
        <p:spPr>
          <a:xfrm>
            <a:off x="5810504" y="2238487"/>
            <a:ext cx="2946386" cy="461665"/>
          </a:xfrm>
          <a:prstGeom prst="rect">
            <a:avLst/>
          </a:prstGeom>
          <a:noFill/>
        </p:spPr>
        <p:txBody>
          <a:bodyPr wrap="square" rtlCol="0">
            <a:spAutoFit/>
          </a:bodyPr>
          <a:lstStyle/>
          <a:p>
            <a:pPr algn="ctr"/>
            <a:r>
              <a:rPr lang="it-IT" sz="2400" dirty="0">
                <a:solidFill>
                  <a:schemeClr val="accent6">
                    <a:lumMod val="75000"/>
                  </a:schemeClr>
                </a:solidFill>
              </a:rPr>
              <a:t>Problema di minimo</a:t>
            </a:r>
          </a:p>
        </p:txBody>
      </p:sp>
      <p:sp>
        <p:nvSpPr>
          <p:cNvPr id="17" name="CasellaDiTesto 16">
            <a:extLst>
              <a:ext uri="{FF2B5EF4-FFF2-40B4-BE49-F238E27FC236}">
                <a16:creationId xmlns:a16="http://schemas.microsoft.com/office/drawing/2014/main" id="{199E3EF6-0665-468E-AA86-71404C99E4B5}"/>
              </a:ext>
            </a:extLst>
          </p:cNvPr>
          <p:cNvSpPr txBox="1"/>
          <p:nvPr/>
        </p:nvSpPr>
        <p:spPr>
          <a:xfrm>
            <a:off x="9425945" y="2637377"/>
            <a:ext cx="2946386" cy="830997"/>
          </a:xfrm>
          <a:prstGeom prst="rect">
            <a:avLst/>
          </a:prstGeom>
          <a:noFill/>
        </p:spPr>
        <p:txBody>
          <a:bodyPr wrap="square" rtlCol="0">
            <a:spAutoFit/>
          </a:bodyPr>
          <a:lstStyle/>
          <a:p>
            <a:pPr algn="ctr"/>
            <a:r>
              <a:rPr lang="it-IT" sz="2400" dirty="0">
                <a:solidFill>
                  <a:schemeClr val="accent6">
                    <a:lumMod val="75000"/>
                  </a:schemeClr>
                </a:solidFill>
              </a:rPr>
              <a:t>Candidata di Lyapunov</a:t>
            </a:r>
          </a:p>
        </p:txBody>
      </p:sp>
      <p:sp>
        <p:nvSpPr>
          <p:cNvPr id="19" name="CasellaDiTesto 18">
            <a:extLst>
              <a:ext uri="{FF2B5EF4-FFF2-40B4-BE49-F238E27FC236}">
                <a16:creationId xmlns:a16="http://schemas.microsoft.com/office/drawing/2014/main" id="{DB3BB17A-B074-4616-90D9-90E1CB07A9CD}"/>
              </a:ext>
            </a:extLst>
          </p:cNvPr>
          <p:cNvSpPr txBox="1"/>
          <p:nvPr/>
        </p:nvSpPr>
        <p:spPr>
          <a:xfrm>
            <a:off x="598311" y="3826479"/>
            <a:ext cx="2946386" cy="830997"/>
          </a:xfrm>
          <a:prstGeom prst="rect">
            <a:avLst/>
          </a:prstGeom>
          <a:noFill/>
        </p:spPr>
        <p:txBody>
          <a:bodyPr wrap="square" rtlCol="0">
            <a:spAutoFit/>
          </a:bodyPr>
          <a:lstStyle/>
          <a:p>
            <a:pPr algn="ctr"/>
            <a:r>
              <a:rPr lang="it-IT" sz="2400" dirty="0">
                <a:solidFill>
                  <a:schemeClr val="accent6">
                    <a:lumMod val="75000"/>
                  </a:schemeClr>
                </a:solidFill>
              </a:rPr>
              <a:t>Problema di minimo vincolato</a:t>
            </a:r>
          </a:p>
        </p:txBody>
      </p:sp>
      <p:cxnSp>
        <p:nvCxnSpPr>
          <p:cNvPr id="20" name="Connettore 2 19">
            <a:extLst>
              <a:ext uri="{FF2B5EF4-FFF2-40B4-BE49-F238E27FC236}">
                <a16:creationId xmlns:a16="http://schemas.microsoft.com/office/drawing/2014/main" id="{34F609AB-7296-4DFB-AB4C-8760FA4E848F}"/>
              </a:ext>
            </a:extLst>
          </p:cNvPr>
          <p:cNvCxnSpPr/>
          <p:nvPr/>
        </p:nvCxnSpPr>
        <p:spPr>
          <a:xfrm>
            <a:off x="3426180" y="4255935"/>
            <a:ext cx="607421"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1CC6F5D5-1FC7-463E-8E1C-0CDC551FF8EF}"/>
              </a:ext>
            </a:extLst>
          </p:cNvPr>
          <p:cNvSpPr txBox="1"/>
          <p:nvPr/>
        </p:nvSpPr>
        <p:spPr>
          <a:xfrm>
            <a:off x="3996281" y="3975890"/>
            <a:ext cx="1422401" cy="461665"/>
          </a:xfrm>
          <a:prstGeom prst="rect">
            <a:avLst/>
          </a:prstGeom>
          <a:noFill/>
        </p:spPr>
        <p:txBody>
          <a:bodyPr wrap="square" rtlCol="0">
            <a:spAutoFit/>
          </a:bodyPr>
          <a:lstStyle/>
          <a:p>
            <a:pPr algn="ctr"/>
            <a:r>
              <a:rPr lang="it-IT" sz="2400" dirty="0"/>
              <a:t>Lagrange:</a:t>
            </a:r>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41DB109F-9FCD-48A6-BE08-779680165108}"/>
                  </a:ext>
                </a:extLst>
              </p:cNvPr>
              <p:cNvSpPr txBox="1"/>
              <p:nvPr/>
            </p:nvSpPr>
            <p:spPr>
              <a:xfrm>
                <a:off x="5418682" y="3802919"/>
                <a:ext cx="6457245"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2400" i="1">
                          <a:latin typeface="Cambria Math" panose="02040503050406030204" pitchFamily="18" charset="0"/>
                          <a:ea typeface="Cambria Math" panose="02040503050406030204" pitchFamily="18" charset="0"/>
                        </a:rPr>
                        <m:t>ℒ</m:t>
                      </m:r>
                      <m:d>
                        <m:dPr>
                          <m:ctrlPr>
                            <a:rPr lang="it-IT" sz="2400" i="1">
                              <a:latin typeface="Cambria Math" panose="02040503050406030204" pitchFamily="18" charset="0"/>
                              <a:ea typeface="Cambria Math" panose="02040503050406030204" pitchFamily="18" charset="0"/>
                            </a:rPr>
                          </m:ctrlPr>
                        </m:dPr>
                        <m:e>
                          <m:acc>
                            <m:accPr>
                              <m:chr m:val="̇"/>
                              <m:ctrlPr>
                                <a:rPr lang="it-IT" sz="2400" i="1">
                                  <a:latin typeface="Cambria Math" panose="02040503050406030204" pitchFamily="18" charset="0"/>
                                  <a:ea typeface="Cambria Math" panose="02040503050406030204" pitchFamily="18" charset="0"/>
                                </a:rPr>
                              </m:ctrlPr>
                            </m:accPr>
                            <m:e>
                              <m:r>
                                <a:rPr lang="it-IT" sz="2400" i="1">
                                  <a:latin typeface="Cambria Math" panose="02040503050406030204" pitchFamily="18" charset="0"/>
                                  <a:ea typeface="Cambria Math" panose="02040503050406030204" pitchFamily="18" charset="0"/>
                                </a:rPr>
                                <m:t>𝑞</m:t>
                              </m:r>
                            </m:e>
                          </m:acc>
                          <m:r>
                            <a:rPr lang="it-IT" sz="2400" i="1">
                              <a:latin typeface="Cambria Math" panose="02040503050406030204" pitchFamily="18" charset="0"/>
                              <a:ea typeface="Cambria Math" panose="02040503050406030204" pitchFamily="18" charset="0"/>
                            </a:rPr>
                            <m:t>,</m:t>
                          </m:r>
                          <m:r>
                            <a:rPr lang="it-IT" sz="2400" i="1">
                              <a:latin typeface="Cambria Math" panose="02040503050406030204" pitchFamily="18" charset="0"/>
                              <a:ea typeface="Cambria Math" panose="02040503050406030204" pitchFamily="18" charset="0"/>
                            </a:rPr>
                            <m:t>𝜆</m:t>
                          </m:r>
                        </m:e>
                      </m:d>
                      <m:r>
                        <a:rPr lang="it-IT" sz="2400" i="1">
                          <a:latin typeface="Cambria Math" panose="02040503050406030204" pitchFamily="18" charset="0"/>
                          <a:ea typeface="Cambria Math" panose="02040503050406030204" pitchFamily="18" charset="0"/>
                        </a:rPr>
                        <m:t>=</m:t>
                      </m:r>
                      <m:f>
                        <m:fPr>
                          <m:ctrlPr>
                            <a:rPr lang="it-IT" sz="2400" i="1">
                              <a:latin typeface="Cambria Math" panose="02040503050406030204" pitchFamily="18" charset="0"/>
                              <a:ea typeface="Cambria Math" panose="02040503050406030204" pitchFamily="18" charset="0"/>
                            </a:rPr>
                          </m:ctrlPr>
                        </m:fPr>
                        <m:num>
                          <m:r>
                            <a:rPr lang="it-IT" sz="2400" i="1">
                              <a:latin typeface="Cambria Math" panose="02040503050406030204" pitchFamily="18" charset="0"/>
                              <a:ea typeface="Cambria Math" panose="02040503050406030204" pitchFamily="18" charset="0"/>
                            </a:rPr>
                            <m:t>1</m:t>
                          </m:r>
                        </m:num>
                        <m:den>
                          <m:r>
                            <a:rPr lang="it-IT" sz="2400" i="1">
                              <a:latin typeface="Cambria Math" panose="02040503050406030204" pitchFamily="18" charset="0"/>
                              <a:ea typeface="Cambria Math" panose="02040503050406030204" pitchFamily="18" charset="0"/>
                            </a:rPr>
                            <m:t>2</m:t>
                          </m:r>
                        </m:den>
                      </m:f>
                      <m:sSup>
                        <m:sSupPr>
                          <m:ctrlPr>
                            <a:rPr lang="it-IT" sz="2400" i="1">
                              <a:latin typeface="Cambria Math" panose="02040503050406030204" pitchFamily="18" charset="0"/>
                              <a:ea typeface="Cambria Math" panose="02040503050406030204" pitchFamily="18" charset="0"/>
                            </a:rPr>
                          </m:ctrlPr>
                        </m:sSupPr>
                        <m:e>
                          <m:r>
                            <a:rPr lang="it-IT" sz="2400" i="1">
                              <a:latin typeface="Cambria Math" panose="02040503050406030204" pitchFamily="18" charset="0"/>
                              <a:ea typeface="Cambria Math" panose="02040503050406030204" pitchFamily="18" charset="0"/>
                            </a:rPr>
                            <m:t>(</m:t>
                          </m:r>
                          <m:acc>
                            <m:accPr>
                              <m:chr m:val="̇"/>
                              <m:ctrlPr>
                                <a:rPr lang="it-IT" sz="2400" i="1">
                                  <a:latin typeface="Cambria Math" panose="02040503050406030204" pitchFamily="18" charset="0"/>
                                  <a:ea typeface="Cambria Math" panose="02040503050406030204" pitchFamily="18" charset="0"/>
                                </a:rPr>
                              </m:ctrlPr>
                            </m:accPr>
                            <m:e>
                              <m:r>
                                <a:rPr lang="it-IT" sz="2400" i="1">
                                  <a:latin typeface="Cambria Math" panose="02040503050406030204" pitchFamily="18" charset="0"/>
                                  <a:ea typeface="Cambria Math" panose="02040503050406030204" pitchFamily="18" charset="0"/>
                                </a:rPr>
                                <m:t>𝑞</m:t>
                              </m:r>
                            </m:e>
                          </m:acc>
                          <m:r>
                            <a:rPr lang="it-IT" sz="2400" i="1">
                              <a:latin typeface="Cambria Math" panose="02040503050406030204" pitchFamily="18" charset="0"/>
                              <a:ea typeface="Cambria Math" panose="02040503050406030204" pitchFamily="18" charset="0"/>
                            </a:rPr>
                            <m:t>−</m:t>
                          </m:r>
                          <m:acc>
                            <m:accPr>
                              <m:chr m:val="̇"/>
                              <m:ctrlPr>
                                <a:rPr lang="it-IT" sz="2400" i="1">
                                  <a:latin typeface="Cambria Math" panose="02040503050406030204" pitchFamily="18" charset="0"/>
                                  <a:ea typeface="Cambria Math" panose="02040503050406030204" pitchFamily="18" charset="0"/>
                                </a:rPr>
                              </m:ctrlPr>
                            </m:accPr>
                            <m:e>
                              <m:r>
                                <a:rPr lang="it-IT" sz="2400" i="1">
                                  <a:latin typeface="Cambria Math" panose="02040503050406030204" pitchFamily="18" charset="0"/>
                                  <a:ea typeface="Cambria Math" panose="02040503050406030204" pitchFamily="18" charset="0"/>
                                </a:rPr>
                                <m:t>𝑞</m:t>
                              </m:r>
                              <m:r>
                                <a:rPr lang="it-IT" sz="2400" i="1">
                                  <a:latin typeface="Cambria Math" panose="02040503050406030204" pitchFamily="18" charset="0"/>
                                  <a:ea typeface="Cambria Math" panose="02040503050406030204" pitchFamily="18" charset="0"/>
                                </a:rPr>
                                <m:t>0</m:t>
                              </m:r>
                            </m:e>
                          </m:acc>
                          <m:r>
                            <a:rPr lang="it-IT" sz="2400" i="1">
                              <a:latin typeface="Cambria Math" panose="02040503050406030204" pitchFamily="18" charset="0"/>
                              <a:ea typeface="Cambria Math" panose="02040503050406030204" pitchFamily="18" charset="0"/>
                            </a:rPr>
                            <m:t>)</m:t>
                          </m:r>
                        </m:e>
                        <m:sup>
                          <m:r>
                            <a:rPr lang="it-IT" sz="2400" i="1">
                              <a:latin typeface="Cambria Math" panose="02040503050406030204" pitchFamily="18" charset="0"/>
                              <a:ea typeface="Cambria Math" panose="02040503050406030204" pitchFamily="18" charset="0"/>
                            </a:rPr>
                            <m:t>𝑇</m:t>
                          </m:r>
                        </m:sup>
                      </m:sSup>
                      <m:r>
                        <a:rPr lang="it-IT" sz="2400" i="1">
                          <a:latin typeface="Cambria Math" panose="02040503050406030204" pitchFamily="18" charset="0"/>
                          <a:ea typeface="Cambria Math" panose="02040503050406030204" pitchFamily="18" charset="0"/>
                        </a:rPr>
                        <m:t> </m:t>
                      </m:r>
                      <m:r>
                        <a:rPr lang="it-IT" sz="2400" i="1">
                          <a:latin typeface="Cambria Math" panose="02040503050406030204" pitchFamily="18" charset="0"/>
                          <a:ea typeface="Cambria Math" panose="02040503050406030204" pitchFamily="18" charset="0"/>
                        </a:rPr>
                        <m:t>𝑊</m:t>
                      </m:r>
                      <m:r>
                        <a:rPr lang="it-IT" sz="2400" i="1">
                          <a:latin typeface="Cambria Math" panose="02040503050406030204" pitchFamily="18" charset="0"/>
                          <a:ea typeface="Cambria Math" panose="02040503050406030204" pitchFamily="18" charset="0"/>
                        </a:rPr>
                        <m:t> </m:t>
                      </m:r>
                      <m:d>
                        <m:dPr>
                          <m:ctrlPr>
                            <a:rPr lang="it-IT" sz="2400" i="1">
                              <a:latin typeface="Cambria Math" panose="02040503050406030204" pitchFamily="18" charset="0"/>
                              <a:ea typeface="Cambria Math" panose="02040503050406030204" pitchFamily="18" charset="0"/>
                            </a:rPr>
                          </m:ctrlPr>
                        </m:dPr>
                        <m:e>
                          <m:acc>
                            <m:accPr>
                              <m:chr m:val="̇"/>
                              <m:ctrlPr>
                                <a:rPr lang="it-IT" sz="2400" i="1">
                                  <a:latin typeface="Cambria Math" panose="02040503050406030204" pitchFamily="18" charset="0"/>
                                  <a:ea typeface="Cambria Math" panose="02040503050406030204" pitchFamily="18" charset="0"/>
                                </a:rPr>
                              </m:ctrlPr>
                            </m:accPr>
                            <m:e>
                              <m:r>
                                <a:rPr lang="it-IT" sz="2400" i="1">
                                  <a:latin typeface="Cambria Math" panose="02040503050406030204" pitchFamily="18" charset="0"/>
                                  <a:ea typeface="Cambria Math" panose="02040503050406030204" pitchFamily="18" charset="0"/>
                                </a:rPr>
                                <m:t>𝑞</m:t>
                              </m:r>
                            </m:e>
                          </m:acc>
                          <m:r>
                            <a:rPr lang="it-IT" sz="2400" i="1">
                              <a:latin typeface="Cambria Math" panose="02040503050406030204" pitchFamily="18" charset="0"/>
                              <a:ea typeface="Cambria Math" panose="02040503050406030204" pitchFamily="18" charset="0"/>
                            </a:rPr>
                            <m:t>−</m:t>
                          </m:r>
                          <m:acc>
                            <m:accPr>
                              <m:chr m:val="̇"/>
                              <m:ctrlPr>
                                <a:rPr lang="it-IT" sz="2400" i="1">
                                  <a:latin typeface="Cambria Math" panose="02040503050406030204" pitchFamily="18" charset="0"/>
                                  <a:ea typeface="Cambria Math" panose="02040503050406030204" pitchFamily="18" charset="0"/>
                                </a:rPr>
                              </m:ctrlPr>
                            </m:accPr>
                            <m:e>
                              <m:r>
                                <a:rPr lang="it-IT" sz="2400" i="1">
                                  <a:latin typeface="Cambria Math" panose="02040503050406030204" pitchFamily="18" charset="0"/>
                                  <a:ea typeface="Cambria Math" panose="02040503050406030204" pitchFamily="18" charset="0"/>
                                </a:rPr>
                                <m:t>𝑞</m:t>
                              </m:r>
                              <m:r>
                                <a:rPr lang="it-IT" sz="2400" i="1">
                                  <a:latin typeface="Cambria Math" panose="02040503050406030204" pitchFamily="18" charset="0"/>
                                  <a:ea typeface="Cambria Math" panose="02040503050406030204" pitchFamily="18" charset="0"/>
                                </a:rPr>
                                <m:t>0</m:t>
                              </m:r>
                            </m:e>
                          </m:acc>
                        </m:e>
                      </m:d>
                      <m:r>
                        <a:rPr lang="it-IT" sz="2400" i="1">
                          <a:latin typeface="Cambria Math" panose="02040503050406030204" pitchFamily="18" charset="0"/>
                          <a:ea typeface="Cambria Math" panose="02040503050406030204" pitchFamily="18" charset="0"/>
                        </a:rPr>
                        <m:t>+ </m:t>
                      </m:r>
                      <m:sSup>
                        <m:sSupPr>
                          <m:ctrlPr>
                            <a:rPr lang="it-IT" sz="2400" i="1">
                              <a:latin typeface="Cambria Math" panose="02040503050406030204" pitchFamily="18" charset="0"/>
                              <a:ea typeface="Cambria Math" panose="02040503050406030204" pitchFamily="18" charset="0"/>
                            </a:rPr>
                          </m:ctrlPr>
                        </m:sSupPr>
                        <m:e>
                          <m:r>
                            <a:rPr lang="it-IT" sz="2400" i="1">
                              <a:latin typeface="Cambria Math" panose="02040503050406030204" pitchFamily="18" charset="0"/>
                              <a:ea typeface="Cambria Math" panose="02040503050406030204" pitchFamily="18" charset="0"/>
                            </a:rPr>
                            <m:t>𝜆</m:t>
                          </m:r>
                        </m:e>
                        <m:sup>
                          <m:r>
                            <a:rPr lang="it-IT" sz="2400" i="1">
                              <a:latin typeface="Cambria Math" panose="02040503050406030204" pitchFamily="18" charset="0"/>
                              <a:ea typeface="Cambria Math" panose="02040503050406030204" pitchFamily="18" charset="0"/>
                            </a:rPr>
                            <m:t>𝑇</m:t>
                          </m:r>
                        </m:sup>
                      </m:sSup>
                      <m:r>
                        <a:rPr lang="it-IT" sz="2400" i="1">
                          <a:latin typeface="Cambria Math" panose="02040503050406030204" pitchFamily="18" charset="0"/>
                          <a:ea typeface="Cambria Math" panose="02040503050406030204" pitchFamily="18" charset="0"/>
                        </a:rPr>
                        <m:t>(</m:t>
                      </m:r>
                      <m:r>
                        <a:rPr lang="it-IT" sz="2400" i="1">
                          <a:latin typeface="Cambria Math" panose="02040503050406030204" pitchFamily="18" charset="0"/>
                          <a:ea typeface="Cambria Math" panose="02040503050406030204" pitchFamily="18" charset="0"/>
                        </a:rPr>
                        <m:t>𝜉</m:t>
                      </m:r>
                      <m:r>
                        <a:rPr lang="it-IT" sz="2400" i="1">
                          <a:latin typeface="Cambria Math" panose="02040503050406030204" pitchFamily="18" charset="0"/>
                          <a:ea typeface="Cambria Math" panose="02040503050406030204" pitchFamily="18" charset="0"/>
                        </a:rPr>
                        <m:t>−</m:t>
                      </m:r>
                      <m:r>
                        <a:rPr lang="it-IT" sz="2400" i="1">
                          <a:latin typeface="Cambria Math" panose="02040503050406030204" pitchFamily="18" charset="0"/>
                          <a:ea typeface="Cambria Math" panose="02040503050406030204" pitchFamily="18" charset="0"/>
                        </a:rPr>
                        <m:t>𝐽</m:t>
                      </m:r>
                      <m:acc>
                        <m:accPr>
                          <m:chr m:val="̇"/>
                          <m:ctrlPr>
                            <a:rPr lang="it-IT" sz="2400" i="1">
                              <a:latin typeface="Cambria Math" panose="02040503050406030204" pitchFamily="18" charset="0"/>
                              <a:ea typeface="Cambria Math" panose="02040503050406030204" pitchFamily="18" charset="0"/>
                            </a:rPr>
                          </m:ctrlPr>
                        </m:accPr>
                        <m:e>
                          <m:r>
                            <a:rPr lang="it-IT" sz="2400" i="1">
                              <a:latin typeface="Cambria Math" panose="02040503050406030204" pitchFamily="18" charset="0"/>
                              <a:ea typeface="Cambria Math" panose="02040503050406030204" pitchFamily="18" charset="0"/>
                            </a:rPr>
                            <m:t>𝑞</m:t>
                          </m:r>
                        </m:e>
                      </m:acc>
                      <m:r>
                        <a:rPr lang="it-IT" sz="2400" i="1">
                          <a:latin typeface="Cambria Math" panose="02040503050406030204" pitchFamily="18" charset="0"/>
                          <a:ea typeface="Cambria Math" panose="02040503050406030204" pitchFamily="18" charset="0"/>
                        </a:rPr>
                        <m:t>)</m:t>
                      </m:r>
                    </m:oMath>
                  </m:oMathPara>
                </a14:m>
                <a:endParaRPr lang="it-IT" sz="2400" dirty="0"/>
              </a:p>
            </p:txBody>
          </p:sp>
        </mc:Choice>
        <mc:Fallback xmlns="">
          <p:sp>
            <p:nvSpPr>
              <p:cNvPr id="22" name="CasellaDiTesto 21">
                <a:extLst>
                  <a:ext uri="{FF2B5EF4-FFF2-40B4-BE49-F238E27FC236}">
                    <a16:creationId xmlns:a16="http://schemas.microsoft.com/office/drawing/2014/main" id="{41DB109F-9FCD-48A6-BE08-779680165108}"/>
                  </a:ext>
                </a:extLst>
              </p:cNvPr>
              <p:cNvSpPr txBox="1">
                <a:spLocks noRot="1" noChangeAspect="1" noMove="1" noResize="1" noEditPoints="1" noAdjustHandles="1" noChangeArrowheads="1" noChangeShapeType="1" noTextEdit="1"/>
              </p:cNvSpPr>
              <p:nvPr/>
            </p:nvSpPr>
            <p:spPr>
              <a:xfrm>
                <a:off x="5418682" y="3802919"/>
                <a:ext cx="6457245" cy="783804"/>
              </a:xfrm>
              <a:prstGeom prst="rect">
                <a:avLst/>
              </a:prstGeom>
              <a:blipFill>
                <a:blip r:embed="rId10"/>
                <a:stretch>
                  <a:fillRect/>
                </a:stretch>
              </a:blipFill>
            </p:spPr>
            <p:txBody>
              <a:bodyPr/>
              <a:lstStyle/>
              <a:p>
                <a:r>
                  <a:rPr lang="it-IT">
                    <a:noFill/>
                  </a:rPr>
                  <a:t> </a:t>
                </a:r>
              </a:p>
            </p:txBody>
          </p:sp>
        </mc:Fallback>
      </mc:AlternateContent>
      <p:sp>
        <p:nvSpPr>
          <p:cNvPr id="23" name="Parentesi graffa chiusa 22">
            <a:extLst>
              <a:ext uri="{FF2B5EF4-FFF2-40B4-BE49-F238E27FC236}">
                <a16:creationId xmlns:a16="http://schemas.microsoft.com/office/drawing/2014/main" id="{42811A95-A9E2-4D5B-BDCB-4B0E3BB05698}"/>
              </a:ext>
            </a:extLst>
          </p:cNvPr>
          <p:cNvSpPr/>
          <p:nvPr/>
        </p:nvSpPr>
        <p:spPr>
          <a:xfrm rot="5400000">
            <a:off x="6009831" y="-511541"/>
            <a:ext cx="501004" cy="11366622"/>
          </a:xfrm>
          <a:prstGeom prst="rightBrac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77F4716F-1DAF-42A2-8CE8-344589E1F238}"/>
                  </a:ext>
                </a:extLst>
              </p:cNvPr>
              <p:cNvSpPr txBox="1"/>
              <p:nvPr/>
            </p:nvSpPr>
            <p:spPr>
              <a:xfrm>
                <a:off x="759178" y="5756425"/>
                <a:ext cx="3064290" cy="4756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r>
                        <a:rPr lang="it-IT" sz="2400" i="1">
                          <a:latin typeface="Cambria Math" panose="02040503050406030204" pitchFamily="18" charset="0"/>
                        </a:rPr>
                        <m:t>=</m:t>
                      </m:r>
                      <m:sSup>
                        <m:sSupPr>
                          <m:ctrlPr>
                            <a:rPr lang="it-IT" sz="2400" i="1">
                              <a:latin typeface="Cambria Math" panose="02040503050406030204" pitchFamily="18" charset="0"/>
                            </a:rPr>
                          </m:ctrlPr>
                        </m:sSupPr>
                        <m:e>
                          <m:r>
                            <a:rPr lang="it-IT" sz="2400" i="1">
                              <a:latin typeface="Cambria Math" panose="02040503050406030204" pitchFamily="18" charset="0"/>
                            </a:rPr>
                            <m:t>𝐽𝑤</m:t>
                          </m:r>
                        </m:e>
                        <m:sup>
                          <m:r>
                            <a:rPr lang="it-IT" sz="2400" i="1">
                              <a:latin typeface="Cambria Math" panose="02040503050406030204" pitchFamily="18" charset="0"/>
                            </a:rPr>
                            <m:t>𝑅</m:t>
                          </m:r>
                        </m:sup>
                      </m:sSup>
                      <m:r>
                        <a:rPr lang="it-IT" sz="2400" i="1">
                          <a:latin typeface="Cambria Math" panose="02040503050406030204" pitchFamily="18" charset="0"/>
                        </a:rPr>
                        <m:t> </m:t>
                      </m:r>
                      <m:r>
                        <a:rPr lang="it-IT" sz="2400" i="1">
                          <a:latin typeface="Cambria Math" panose="02040503050406030204" pitchFamily="18" charset="0"/>
                          <a:ea typeface="Cambria Math" panose="02040503050406030204" pitchFamily="18" charset="0"/>
                        </a:rPr>
                        <m:t>𝜉</m:t>
                      </m:r>
                      <m:r>
                        <a:rPr lang="it-IT" sz="2400" i="1">
                          <a:latin typeface="Cambria Math" panose="02040503050406030204" pitchFamily="18" charset="0"/>
                          <a:ea typeface="Cambria Math" panose="02040503050406030204" pitchFamily="18" charset="0"/>
                        </a:rPr>
                        <m:t>+</m:t>
                      </m:r>
                      <m:r>
                        <a:rPr lang="it-IT" sz="2400" i="1">
                          <a:latin typeface="Cambria Math" panose="02040503050406030204" pitchFamily="18" charset="0"/>
                          <a:ea typeface="Cambria Math" panose="02040503050406030204" pitchFamily="18" charset="0"/>
                        </a:rPr>
                        <m:t>𝑃</m:t>
                      </m:r>
                      <m:acc>
                        <m:accPr>
                          <m:chr m:val="̇"/>
                          <m:ctrlPr>
                            <a:rPr lang="it-IT" sz="2400" i="1">
                              <a:latin typeface="Cambria Math" panose="02040503050406030204" pitchFamily="18" charset="0"/>
                              <a:ea typeface="Cambria Math" panose="02040503050406030204" pitchFamily="18" charset="0"/>
                            </a:rPr>
                          </m:ctrlPr>
                        </m:accPr>
                        <m:e>
                          <m:r>
                            <a:rPr lang="it-IT" sz="2400" i="1">
                              <a:latin typeface="Cambria Math" panose="02040503050406030204" pitchFamily="18" charset="0"/>
                              <a:ea typeface="Cambria Math" panose="02040503050406030204" pitchFamily="18" charset="0"/>
                            </a:rPr>
                            <m:t> </m:t>
                          </m:r>
                          <m:r>
                            <a:rPr lang="it-IT" sz="2400" i="1">
                              <a:latin typeface="Cambria Math" panose="02040503050406030204" pitchFamily="18" charset="0"/>
                              <a:ea typeface="Cambria Math" panose="02040503050406030204" pitchFamily="18" charset="0"/>
                            </a:rPr>
                            <m:t>𝑞</m:t>
                          </m:r>
                          <m:r>
                            <a:rPr lang="it-IT" sz="2400" i="1">
                              <a:latin typeface="Cambria Math" panose="02040503050406030204" pitchFamily="18" charset="0"/>
                              <a:ea typeface="Cambria Math" panose="02040503050406030204" pitchFamily="18" charset="0"/>
                            </a:rPr>
                            <m:t>0</m:t>
                          </m:r>
                        </m:e>
                      </m:acc>
                    </m:oMath>
                  </m:oMathPara>
                </a14:m>
                <a:endParaRPr lang="it-IT" sz="2400" dirty="0"/>
              </a:p>
            </p:txBody>
          </p:sp>
        </mc:Choice>
        <mc:Fallback xmlns="">
          <p:sp>
            <p:nvSpPr>
              <p:cNvPr id="24" name="CasellaDiTesto 23">
                <a:extLst>
                  <a:ext uri="{FF2B5EF4-FFF2-40B4-BE49-F238E27FC236}">
                    <a16:creationId xmlns:a16="http://schemas.microsoft.com/office/drawing/2014/main" id="{77F4716F-1DAF-42A2-8CE8-344589E1F238}"/>
                  </a:ext>
                </a:extLst>
              </p:cNvPr>
              <p:cNvSpPr txBox="1">
                <a:spLocks noRot="1" noChangeAspect="1" noMove="1" noResize="1" noEditPoints="1" noAdjustHandles="1" noChangeArrowheads="1" noChangeShapeType="1" noTextEdit="1"/>
              </p:cNvSpPr>
              <p:nvPr/>
            </p:nvSpPr>
            <p:spPr>
              <a:xfrm>
                <a:off x="759178" y="5756425"/>
                <a:ext cx="3064290" cy="475643"/>
              </a:xfrm>
              <a:prstGeom prst="rect">
                <a:avLst/>
              </a:prstGeom>
              <a:blipFill>
                <a:blip r:embed="rId11"/>
                <a:stretch>
                  <a:fillRect t="-2564" b="-17949"/>
                </a:stretch>
              </a:blipFill>
            </p:spPr>
            <p:txBody>
              <a:bodyPr/>
              <a:lstStyle/>
              <a:p>
                <a:r>
                  <a:rPr lang="it-IT">
                    <a:noFill/>
                  </a:rPr>
                  <a:t> </a:t>
                </a:r>
              </a:p>
            </p:txBody>
          </p:sp>
        </mc:Fallback>
      </mc:AlternateContent>
      <p:sp>
        <p:nvSpPr>
          <p:cNvPr id="25" name="Parentesi graffa aperta 24">
            <a:extLst>
              <a:ext uri="{FF2B5EF4-FFF2-40B4-BE49-F238E27FC236}">
                <a16:creationId xmlns:a16="http://schemas.microsoft.com/office/drawing/2014/main" id="{37A448DC-A2D0-498B-8F28-3BDA66BD32A0}"/>
              </a:ext>
            </a:extLst>
          </p:cNvPr>
          <p:cNvSpPr/>
          <p:nvPr/>
        </p:nvSpPr>
        <p:spPr>
          <a:xfrm>
            <a:off x="3729890" y="5446735"/>
            <a:ext cx="160867" cy="109502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8092AABA-FACC-4680-BB0D-C65087C5E6FF}"/>
                  </a:ext>
                </a:extLst>
              </p:cNvPr>
              <p:cNvSpPr txBox="1"/>
              <p:nvPr/>
            </p:nvSpPr>
            <p:spPr>
              <a:xfrm>
                <a:off x="3938106" y="5418537"/>
                <a:ext cx="9725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sz="2400" i="1">
                              <a:latin typeface="Cambria Math" panose="02040503050406030204" pitchFamily="18" charset="0"/>
                            </a:rPr>
                          </m:ctrlPr>
                        </m:sSupPr>
                        <m:e>
                          <m:r>
                            <a:rPr lang="it-IT" sz="2400" i="1">
                              <a:latin typeface="Cambria Math" panose="02040503050406030204" pitchFamily="18" charset="0"/>
                            </a:rPr>
                            <m:t>𝐽𝑤</m:t>
                          </m:r>
                        </m:e>
                        <m:sup>
                          <m:r>
                            <a:rPr lang="it-IT" sz="2400" i="1">
                              <a:latin typeface="Cambria Math" panose="02040503050406030204" pitchFamily="18" charset="0"/>
                            </a:rPr>
                            <m:t>𝑅</m:t>
                          </m:r>
                        </m:sup>
                      </m:sSup>
                      <m:r>
                        <a:rPr lang="it-IT" sz="2400" i="1">
                          <a:latin typeface="Cambria Math" panose="02040503050406030204" pitchFamily="18" charset="0"/>
                        </a:rPr>
                        <m:t> </m:t>
                      </m:r>
                      <m:r>
                        <a:rPr lang="it-IT" sz="2400" i="1">
                          <a:latin typeface="Cambria Math" panose="02040503050406030204" pitchFamily="18" charset="0"/>
                          <a:ea typeface="Cambria Math" panose="02040503050406030204" pitchFamily="18" charset="0"/>
                        </a:rPr>
                        <m:t>𝜉</m:t>
                      </m:r>
                    </m:oMath>
                  </m:oMathPara>
                </a14:m>
                <a:endParaRPr lang="it-IT" sz="2800" dirty="0"/>
              </a:p>
            </p:txBody>
          </p:sp>
        </mc:Choice>
        <mc:Fallback xmlns="">
          <p:sp>
            <p:nvSpPr>
              <p:cNvPr id="26" name="CasellaDiTesto 25">
                <a:extLst>
                  <a:ext uri="{FF2B5EF4-FFF2-40B4-BE49-F238E27FC236}">
                    <a16:creationId xmlns:a16="http://schemas.microsoft.com/office/drawing/2014/main" id="{8092AABA-FACC-4680-BB0D-C65087C5E6FF}"/>
                  </a:ext>
                </a:extLst>
              </p:cNvPr>
              <p:cNvSpPr txBox="1">
                <a:spLocks noRot="1" noChangeAspect="1" noMove="1" noResize="1" noEditPoints="1" noAdjustHandles="1" noChangeArrowheads="1" noChangeShapeType="1" noTextEdit="1"/>
              </p:cNvSpPr>
              <p:nvPr/>
            </p:nvSpPr>
            <p:spPr>
              <a:xfrm>
                <a:off x="3938106" y="5418537"/>
                <a:ext cx="972577" cy="461665"/>
              </a:xfrm>
              <a:prstGeom prst="rect">
                <a:avLst/>
              </a:prstGeom>
              <a:blipFill>
                <a:blip r:embed="rId12"/>
                <a:stretch>
                  <a:fillRect l="-1875" r="-1875" b="-1710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58D25C68-C464-4376-AEF0-B99590B2C705}"/>
                  </a:ext>
                </a:extLst>
              </p:cNvPr>
              <p:cNvSpPr txBox="1"/>
              <p:nvPr/>
            </p:nvSpPr>
            <p:spPr>
              <a:xfrm>
                <a:off x="3915543" y="6017232"/>
                <a:ext cx="972578" cy="4756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2400" i="1">
                          <a:latin typeface="Cambria Math" panose="02040503050406030204" pitchFamily="18" charset="0"/>
                          <a:ea typeface="Cambria Math" panose="02040503050406030204" pitchFamily="18" charset="0"/>
                        </a:rPr>
                        <m:t>𝑃</m:t>
                      </m:r>
                      <m:acc>
                        <m:accPr>
                          <m:chr m:val="̇"/>
                          <m:ctrlPr>
                            <a:rPr lang="it-IT" sz="2400" i="1">
                              <a:latin typeface="Cambria Math" panose="02040503050406030204" pitchFamily="18" charset="0"/>
                              <a:ea typeface="Cambria Math" panose="02040503050406030204" pitchFamily="18" charset="0"/>
                            </a:rPr>
                          </m:ctrlPr>
                        </m:accPr>
                        <m:e>
                          <m:r>
                            <a:rPr lang="it-IT" sz="2400" i="1">
                              <a:latin typeface="Cambria Math" panose="02040503050406030204" pitchFamily="18" charset="0"/>
                              <a:ea typeface="Cambria Math" panose="02040503050406030204" pitchFamily="18" charset="0"/>
                            </a:rPr>
                            <m:t> </m:t>
                          </m:r>
                          <m:r>
                            <a:rPr lang="it-IT" sz="2400" i="1">
                              <a:latin typeface="Cambria Math" panose="02040503050406030204" pitchFamily="18" charset="0"/>
                              <a:ea typeface="Cambria Math" panose="02040503050406030204" pitchFamily="18" charset="0"/>
                            </a:rPr>
                            <m:t>𝑞</m:t>
                          </m:r>
                          <m:r>
                            <a:rPr lang="it-IT" sz="2400" i="1">
                              <a:latin typeface="Cambria Math" panose="02040503050406030204" pitchFamily="18" charset="0"/>
                              <a:ea typeface="Cambria Math" panose="02040503050406030204" pitchFamily="18" charset="0"/>
                            </a:rPr>
                            <m:t>0</m:t>
                          </m:r>
                        </m:e>
                      </m:acc>
                    </m:oMath>
                  </m:oMathPara>
                </a14:m>
                <a:endParaRPr lang="it-IT" sz="2400" dirty="0"/>
              </a:p>
            </p:txBody>
          </p:sp>
        </mc:Choice>
        <mc:Fallback xmlns="">
          <p:sp>
            <p:nvSpPr>
              <p:cNvPr id="27" name="CasellaDiTesto 26">
                <a:extLst>
                  <a:ext uri="{FF2B5EF4-FFF2-40B4-BE49-F238E27FC236}">
                    <a16:creationId xmlns:a16="http://schemas.microsoft.com/office/drawing/2014/main" id="{58D25C68-C464-4376-AEF0-B99590B2C705}"/>
                  </a:ext>
                </a:extLst>
              </p:cNvPr>
              <p:cNvSpPr txBox="1">
                <a:spLocks noRot="1" noChangeAspect="1" noMove="1" noResize="1" noEditPoints="1" noAdjustHandles="1" noChangeArrowheads="1" noChangeShapeType="1" noTextEdit="1"/>
              </p:cNvSpPr>
              <p:nvPr/>
            </p:nvSpPr>
            <p:spPr>
              <a:xfrm>
                <a:off x="3915543" y="6017232"/>
                <a:ext cx="972578" cy="475643"/>
              </a:xfrm>
              <a:prstGeom prst="rect">
                <a:avLst/>
              </a:prstGeom>
              <a:blipFill>
                <a:blip r:embed="rId13"/>
                <a:stretch>
                  <a:fillRect t="-2564" b="-17949"/>
                </a:stretch>
              </a:blipFill>
            </p:spPr>
            <p:txBody>
              <a:bodyPr/>
              <a:lstStyle/>
              <a:p>
                <a:r>
                  <a:rPr lang="it-IT">
                    <a:noFill/>
                  </a:rPr>
                  <a:t> </a:t>
                </a:r>
              </a:p>
            </p:txBody>
          </p:sp>
        </mc:Fallback>
      </mc:AlternateContent>
      <p:sp>
        <p:nvSpPr>
          <p:cNvPr id="28" name="CasellaDiTesto 27">
            <a:extLst>
              <a:ext uri="{FF2B5EF4-FFF2-40B4-BE49-F238E27FC236}">
                <a16:creationId xmlns:a16="http://schemas.microsoft.com/office/drawing/2014/main" id="{C9AA6F9E-3156-4B45-BC64-4D4E27A22389}"/>
              </a:ext>
            </a:extLst>
          </p:cNvPr>
          <p:cNvSpPr txBox="1"/>
          <p:nvPr/>
        </p:nvSpPr>
        <p:spPr>
          <a:xfrm>
            <a:off x="4958032" y="5468470"/>
            <a:ext cx="7414299" cy="400110"/>
          </a:xfrm>
          <a:prstGeom prst="rect">
            <a:avLst/>
          </a:prstGeom>
          <a:noFill/>
        </p:spPr>
        <p:txBody>
          <a:bodyPr wrap="square" rtlCol="0">
            <a:spAutoFit/>
          </a:bodyPr>
          <a:lstStyle/>
          <a:p>
            <a:r>
              <a:rPr lang="it-IT" sz="2000" dirty="0"/>
              <a:t>Velocità norma minima per realizzare il twist desiderato</a:t>
            </a:r>
          </a:p>
        </p:txBody>
      </p:sp>
      <p:sp>
        <p:nvSpPr>
          <p:cNvPr id="29" name="CasellaDiTesto 28">
            <a:extLst>
              <a:ext uri="{FF2B5EF4-FFF2-40B4-BE49-F238E27FC236}">
                <a16:creationId xmlns:a16="http://schemas.microsoft.com/office/drawing/2014/main" id="{7392495B-B1EE-4761-B111-6E162C38057F}"/>
              </a:ext>
            </a:extLst>
          </p:cNvPr>
          <p:cNvSpPr txBox="1"/>
          <p:nvPr/>
        </p:nvSpPr>
        <p:spPr>
          <a:xfrm>
            <a:off x="4958032" y="6059153"/>
            <a:ext cx="7414299" cy="400110"/>
          </a:xfrm>
          <a:prstGeom prst="rect">
            <a:avLst/>
          </a:prstGeom>
          <a:noFill/>
        </p:spPr>
        <p:txBody>
          <a:bodyPr wrap="square" rtlCol="0">
            <a:spAutoFit/>
          </a:bodyPr>
          <a:lstStyle/>
          <a:p>
            <a:r>
              <a:rPr lang="it-IT" sz="2000" dirty="0" err="1"/>
              <a:t>Automovimenti</a:t>
            </a:r>
            <a:r>
              <a:rPr lang="it-IT" sz="2000" dirty="0"/>
              <a:t>, parte della soluzione che non altera il twist</a:t>
            </a:r>
          </a:p>
        </p:txBody>
      </p:sp>
    </p:spTree>
    <p:extLst>
      <p:ext uri="{BB962C8B-B14F-4D97-AF65-F5344CB8AC3E}">
        <p14:creationId xmlns:p14="http://schemas.microsoft.com/office/powerpoint/2010/main" val="14208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5E-6 2.59259E-6 L -0.72448 -0.39074 " pathEditMode="relative" rAng="0" ptsTypes="AA">
                                      <p:cBhvr>
                                        <p:cTn id="6" dur="2000" fill="hold"/>
                                        <p:tgtEl>
                                          <p:spTgt spid="4"/>
                                        </p:tgtEl>
                                        <p:attrNameLst>
                                          <p:attrName>ppt_x</p:attrName>
                                          <p:attrName>ppt_y</p:attrName>
                                        </p:attrNameLst>
                                      </p:cBhvr>
                                      <p:rCtr x="-36224" y="-19537"/>
                                    </p:animMotion>
                                  </p:childTnLst>
                                </p:cTn>
                              </p:par>
                              <p:par>
                                <p:cTn id="7" presetID="42" presetClass="path" presetSubtype="0" accel="50000" decel="50000" fill="hold" grpId="0" nodeType="withEffect">
                                  <p:stCondLst>
                                    <p:cond delay="0"/>
                                  </p:stCondLst>
                                  <p:childTnLst>
                                    <p:animMotion origin="layout" path="M -1.45833E-6 4.81481E-6 L -0.31992 -0.51875 " pathEditMode="relative" rAng="0" ptsTypes="AA">
                                      <p:cBhvr>
                                        <p:cTn id="8" dur="2000" fill="hold"/>
                                        <p:tgtEl>
                                          <p:spTgt spid="5"/>
                                        </p:tgtEl>
                                        <p:attrNameLst>
                                          <p:attrName>ppt_x</p:attrName>
                                          <p:attrName>ppt_y</p:attrName>
                                        </p:attrNameLst>
                                      </p:cBhvr>
                                      <p:rCtr x="-16003" y="-25949"/>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1000"/>
                                        <p:tgtEl>
                                          <p:spTgt spid="23"/>
                                        </p:tgtEl>
                                      </p:cBhvr>
                                    </p:animEffect>
                                    <p:anim calcmode="lin" valueType="num">
                                      <p:cBhvr>
                                        <p:cTn id="70" dur="1000" fill="hold"/>
                                        <p:tgtEl>
                                          <p:spTgt spid="23"/>
                                        </p:tgtEl>
                                        <p:attrNameLst>
                                          <p:attrName>ppt_x</p:attrName>
                                        </p:attrNameLst>
                                      </p:cBhvr>
                                      <p:tavLst>
                                        <p:tav tm="0">
                                          <p:val>
                                            <p:strVal val="#ppt_x"/>
                                          </p:val>
                                        </p:tav>
                                        <p:tav tm="100000">
                                          <p:val>
                                            <p:strVal val="#ppt_x"/>
                                          </p:val>
                                        </p:tav>
                                      </p:tavLst>
                                    </p:anim>
                                    <p:anim calcmode="lin" valueType="num">
                                      <p:cBhvr>
                                        <p:cTn id="71" dur="1000" fill="hold"/>
                                        <p:tgtEl>
                                          <p:spTgt spid="23"/>
                                        </p:tgtEl>
                                        <p:attrNameLst>
                                          <p:attrName>ppt_y</p:attrName>
                                        </p:attrNameLst>
                                      </p:cBhvr>
                                      <p:tavLst>
                                        <p:tav tm="0">
                                          <p:val>
                                            <p:strVal val="#ppt_y+.1"/>
                                          </p:val>
                                        </p:tav>
                                        <p:tav tm="100000">
                                          <p:val>
                                            <p:strVal val="#ppt_y"/>
                                          </p:val>
                                        </p:tav>
                                      </p:tavLst>
                                    </p:anim>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 grpId="0"/>
      <p:bldP spid="5" grpId="0"/>
      <p:bldP spid="6" grpId="0"/>
      <p:bldP spid="7" grpId="0" animBg="1"/>
      <p:bldP spid="12" grpId="0"/>
      <p:bldP spid="14" grpId="0"/>
      <p:bldP spid="15" grpId="0"/>
      <p:bldP spid="16" grpId="0"/>
      <p:bldP spid="17" grpId="0"/>
      <p:bldP spid="19" grpId="0"/>
      <p:bldP spid="21" grpId="0"/>
      <p:bldP spid="22" grpId="0"/>
      <p:bldP spid="23" grpId="0" animBg="1"/>
      <p:bldP spid="24" grpId="0"/>
      <p:bldP spid="25" grpId="0" animBg="1"/>
      <p:bldP spid="26" grpId="0"/>
      <p:bldP spid="27"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tangolo con angoli arrotondati 29">
            <a:extLst>
              <a:ext uri="{FF2B5EF4-FFF2-40B4-BE49-F238E27FC236}">
                <a16:creationId xmlns:a16="http://schemas.microsoft.com/office/drawing/2014/main" id="{5D8A0F61-45B6-443E-AA8A-837FAB7D2807}"/>
              </a:ext>
            </a:extLst>
          </p:cNvPr>
          <p:cNvSpPr/>
          <p:nvPr/>
        </p:nvSpPr>
        <p:spPr>
          <a:xfrm>
            <a:off x="4775553" y="1579408"/>
            <a:ext cx="2561519" cy="926722"/>
          </a:xfrm>
          <a:prstGeom prst="roundRect">
            <a:avLst/>
          </a:prstGeom>
          <a:solidFill>
            <a:srgbClr val="F1F8EC"/>
          </a:solidFill>
          <a:ln w="28575">
            <a:solidFill>
              <a:schemeClr val="accent6">
                <a:lumMod val="7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01D8D4F6-7686-4FB6-BA07-6B634BE72220}"/>
                  </a:ext>
                </a:extLst>
              </p:cNvPr>
              <p:cNvSpPr>
                <a:spLocks noGrp="1"/>
              </p:cNvSpPr>
              <p:nvPr>
                <p:ph type="title"/>
              </p:nvPr>
            </p:nvSpPr>
            <p:spPr/>
            <p:txBody>
              <a:bodyPr/>
              <a:lstStyle/>
              <a:p>
                <a:r>
                  <a:rPr lang="it-IT" dirty="0"/>
                  <a:t>Scelta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𝑞</m:t>
                        </m:r>
                        <m:r>
                          <a:rPr lang="it-IT" i="1" dirty="0">
                            <a:latin typeface="Cambria Math" panose="02040503050406030204" pitchFamily="18" charset="0"/>
                          </a:rPr>
                          <m:t>0</m:t>
                        </m:r>
                      </m:e>
                    </m:acc>
                  </m:oMath>
                </a14:m>
                <a:r>
                  <a:rPr lang="it-IT" dirty="0"/>
                  <a:t> e </a:t>
                </a:r>
                <a14:m>
                  <m:oMath xmlns:m="http://schemas.openxmlformats.org/officeDocument/2006/math">
                    <m:r>
                      <a:rPr lang="it-IT" i="1">
                        <a:latin typeface="Cambria Math" panose="02040503050406030204" pitchFamily="18" charset="0"/>
                      </a:rPr>
                      <m:t>𝑊</m:t>
                    </m:r>
                  </m:oMath>
                </a14:m>
                <a:endParaRPr lang="it-IT" dirty="0"/>
              </a:p>
            </p:txBody>
          </p:sp>
        </mc:Choice>
        <mc:Fallback xmlns="">
          <p:sp>
            <p:nvSpPr>
              <p:cNvPr id="2" name="Titolo 1">
                <a:extLst>
                  <a:ext uri="{FF2B5EF4-FFF2-40B4-BE49-F238E27FC236}">
                    <a16:creationId xmlns:a16="http://schemas.microsoft.com/office/drawing/2014/main" id="{01D8D4F6-7686-4FB6-BA07-6B634BE72220}"/>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4C85E274-2722-4E3B-89A8-1E446D432A0C}"/>
                  </a:ext>
                </a:extLst>
              </p:cNvPr>
              <p:cNvSpPr txBox="1"/>
              <p:nvPr/>
            </p:nvSpPr>
            <p:spPr>
              <a:xfrm>
                <a:off x="733778" y="1675754"/>
                <a:ext cx="2856089" cy="539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2800" i="1" dirty="0" smtClean="0">
                              <a:solidFill>
                                <a:schemeClr val="accent6">
                                  <a:lumMod val="75000"/>
                                </a:schemeClr>
                              </a:solidFill>
                              <a:latin typeface="Cambria Math" panose="02040503050406030204" pitchFamily="18" charset="0"/>
                            </a:rPr>
                          </m:ctrlPr>
                        </m:accPr>
                        <m:e>
                          <m:r>
                            <a:rPr lang="it-IT" sz="2800" i="1" dirty="0">
                              <a:solidFill>
                                <a:schemeClr val="accent6">
                                  <a:lumMod val="75000"/>
                                </a:schemeClr>
                              </a:solidFill>
                              <a:latin typeface="Cambria Math" panose="02040503050406030204" pitchFamily="18" charset="0"/>
                            </a:rPr>
                            <m:t>𝑞</m:t>
                          </m:r>
                          <m:r>
                            <a:rPr lang="it-IT" sz="2800" i="1" dirty="0">
                              <a:solidFill>
                                <a:schemeClr val="accent6">
                                  <a:lumMod val="75000"/>
                                </a:schemeClr>
                              </a:solidFill>
                              <a:latin typeface="Cambria Math" panose="02040503050406030204" pitchFamily="18" charset="0"/>
                            </a:rPr>
                            <m:t>0</m:t>
                          </m:r>
                        </m:e>
                      </m:acc>
                      <m:r>
                        <a:rPr lang="it-IT" sz="2800" i="1" dirty="0">
                          <a:solidFill>
                            <a:schemeClr val="accent6">
                              <a:lumMod val="75000"/>
                            </a:schemeClr>
                          </a:solidFill>
                          <a:latin typeface="Cambria Math" panose="02040503050406030204" pitchFamily="18" charset="0"/>
                        </a:rPr>
                        <m:t>=</m:t>
                      </m:r>
                      <m:sSub>
                        <m:sSubPr>
                          <m:ctrlPr>
                            <a:rPr lang="it-IT" sz="2800" i="1" dirty="0">
                              <a:solidFill>
                                <a:schemeClr val="accent6">
                                  <a:lumMod val="75000"/>
                                </a:schemeClr>
                              </a:solidFill>
                              <a:latin typeface="Cambria Math" panose="02040503050406030204" pitchFamily="18" charset="0"/>
                            </a:rPr>
                          </m:ctrlPr>
                        </m:sSubPr>
                        <m:e>
                          <m:r>
                            <a:rPr lang="it-IT" sz="2800" i="1" dirty="0">
                              <a:solidFill>
                                <a:schemeClr val="accent6">
                                  <a:lumMod val="75000"/>
                                </a:schemeClr>
                              </a:solidFill>
                              <a:latin typeface="Cambria Math" panose="02040503050406030204" pitchFamily="18" charset="0"/>
                            </a:rPr>
                            <m:t>𝐾</m:t>
                          </m:r>
                        </m:e>
                        <m:sub>
                          <m:r>
                            <a:rPr lang="it-IT" sz="2800" i="1" dirty="0">
                              <a:solidFill>
                                <a:schemeClr val="accent6">
                                  <a:lumMod val="75000"/>
                                </a:schemeClr>
                              </a:solidFill>
                              <a:latin typeface="Cambria Math" panose="02040503050406030204" pitchFamily="18" charset="0"/>
                            </a:rPr>
                            <m:t>0</m:t>
                          </m:r>
                        </m:sub>
                      </m:sSub>
                      <m:r>
                        <a:rPr lang="it-IT" sz="2800" i="1" dirty="0">
                          <a:solidFill>
                            <a:schemeClr val="accent6">
                              <a:lumMod val="75000"/>
                            </a:schemeClr>
                          </a:solidFill>
                          <a:latin typeface="Cambria Math" panose="02040503050406030204" pitchFamily="18" charset="0"/>
                        </a:rPr>
                        <m:t> </m:t>
                      </m:r>
                      <m:r>
                        <m:rPr>
                          <m:sty m:val="p"/>
                        </m:rPr>
                        <a:rPr lang="it-IT" sz="2800" i="1" dirty="0">
                          <a:solidFill>
                            <a:schemeClr val="accent6">
                              <a:lumMod val="75000"/>
                            </a:schemeClr>
                          </a:solidFill>
                          <a:latin typeface="Cambria Math" panose="02040503050406030204" pitchFamily="18" charset="0"/>
                          <a:ea typeface="Cambria Math" panose="02040503050406030204" pitchFamily="18" charset="0"/>
                        </a:rPr>
                        <m:t>∇</m:t>
                      </m:r>
                      <m:r>
                        <a:rPr lang="it-IT" sz="2800" i="1" dirty="0">
                          <a:solidFill>
                            <a:schemeClr val="accent6">
                              <a:lumMod val="75000"/>
                            </a:schemeClr>
                          </a:solidFill>
                          <a:latin typeface="Cambria Math" panose="02040503050406030204" pitchFamily="18" charset="0"/>
                          <a:ea typeface="Cambria Math" panose="02040503050406030204" pitchFamily="18" charset="0"/>
                        </a:rPr>
                        <m:t>𝑞</m:t>
                      </m:r>
                      <m:r>
                        <a:rPr lang="it-IT" sz="2800" i="1" dirty="0">
                          <a:solidFill>
                            <a:schemeClr val="accent6">
                              <a:lumMod val="75000"/>
                            </a:schemeClr>
                          </a:solidFill>
                          <a:latin typeface="Cambria Math" panose="02040503050406030204" pitchFamily="18" charset="0"/>
                          <a:ea typeface="Cambria Math" panose="02040503050406030204" pitchFamily="18" charset="0"/>
                        </a:rPr>
                        <m:t> </m:t>
                      </m:r>
                      <m:r>
                        <a:rPr lang="it-IT" sz="2800" i="1" dirty="0">
                          <a:solidFill>
                            <a:schemeClr val="accent6">
                              <a:lumMod val="75000"/>
                            </a:schemeClr>
                          </a:solidFill>
                          <a:latin typeface="Cambria Math" panose="02040503050406030204" pitchFamily="18" charset="0"/>
                        </a:rPr>
                        <m:t>𝐻</m:t>
                      </m:r>
                      <m:r>
                        <a:rPr lang="it-IT" sz="2800" i="1" dirty="0">
                          <a:solidFill>
                            <a:schemeClr val="accent6">
                              <a:lumMod val="75000"/>
                            </a:schemeClr>
                          </a:solidFill>
                          <a:latin typeface="Cambria Math" panose="02040503050406030204" pitchFamily="18" charset="0"/>
                        </a:rPr>
                        <m:t>(</m:t>
                      </m:r>
                      <m:r>
                        <a:rPr lang="it-IT" sz="2800" i="1" dirty="0">
                          <a:solidFill>
                            <a:schemeClr val="accent6">
                              <a:lumMod val="75000"/>
                            </a:schemeClr>
                          </a:solidFill>
                          <a:latin typeface="Cambria Math" panose="02040503050406030204" pitchFamily="18" charset="0"/>
                        </a:rPr>
                        <m:t>𝑞</m:t>
                      </m:r>
                      <m:r>
                        <a:rPr lang="it-IT" sz="2800" i="1" dirty="0">
                          <a:solidFill>
                            <a:schemeClr val="accent6">
                              <a:lumMod val="75000"/>
                            </a:schemeClr>
                          </a:solidFill>
                          <a:latin typeface="Cambria Math" panose="02040503050406030204" pitchFamily="18" charset="0"/>
                        </a:rPr>
                        <m:t>)</m:t>
                      </m:r>
                    </m:oMath>
                  </m:oMathPara>
                </a14:m>
                <a:endParaRPr lang="it-IT" dirty="0">
                  <a:solidFill>
                    <a:schemeClr val="accent6">
                      <a:lumMod val="75000"/>
                    </a:schemeClr>
                  </a:solidFill>
                </a:endParaRPr>
              </a:p>
            </p:txBody>
          </p:sp>
        </mc:Choice>
        <mc:Fallback xmlns="">
          <p:sp>
            <p:nvSpPr>
              <p:cNvPr id="4" name="CasellaDiTesto 3">
                <a:extLst>
                  <a:ext uri="{FF2B5EF4-FFF2-40B4-BE49-F238E27FC236}">
                    <a16:creationId xmlns:a16="http://schemas.microsoft.com/office/drawing/2014/main" id="{4C85E274-2722-4E3B-89A8-1E446D432A0C}"/>
                  </a:ext>
                </a:extLst>
              </p:cNvPr>
              <p:cNvSpPr txBox="1">
                <a:spLocks noRot="1" noChangeAspect="1" noMove="1" noResize="1" noEditPoints="1" noAdjustHandles="1" noChangeArrowheads="1" noChangeShapeType="1" noTextEdit="1"/>
              </p:cNvSpPr>
              <p:nvPr/>
            </p:nvSpPr>
            <p:spPr>
              <a:xfrm>
                <a:off x="733778" y="1675754"/>
                <a:ext cx="2856089" cy="539571"/>
              </a:xfrm>
              <a:prstGeom prst="rect">
                <a:avLst/>
              </a:prstGeom>
              <a:blipFill>
                <a:blip r:embed="rId4"/>
                <a:stretch>
                  <a:fillRect/>
                </a:stretch>
              </a:blipFill>
            </p:spPr>
            <p:txBody>
              <a:bodyPr/>
              <a:lstStyle/>
              <a:p>
                <a:r>
                  <a:rPr lang="it-IT">
                    <a:noFill/>
                  </a:rPr>
                  <a:t> </a:t>
                </a:r>
              </a:p>
            </p:txBody>
          </p:sp>
        </mc:Fallback>
      </mc:AlternateContent>
      <p:cxnSp>
        <p:nvCxnSpPr>
          <p:cNvPr id="5" name="Connettore 2 4">
            <a:extLst>
              <a:ext uri="{FF2B5EF4-FFF2-40B4-BE49-F238E27FC236}">
                <a16:creationId xmlns:a16="http://schemas.microsoft.com/office/drawing/2014/main" id="{0D3D775E-D5FC-422A-988A-0B6D20049518}"/>
              </a:ext>
            </a:extLst>
          </p:cNvPr>
          <p:cNvCxnSpPr>
            <a:cxnSpLocks/>
          </p:cNvCxnSpPr>
          <p:nvPr/>
        </p:nvCxnSpPr>
        <p:spPr>
          <a:xfrm>
            <a:off x="3849865" y="2001895"/>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B628D880-8664-4267-9589-2EC9C851D6AE}"/>
              </a:ext>
            </a:extLst>
          </p:cNvPr>
          <p:cNvSpPr txBox="1"/>
          <p:nvPr/>
        </p:nvSpPr>
        <p:spPr>
          <a:xfrm>
            <a:off x="4775553" y="1579408"/>
            <a:ext cx="2640894" cy="830997"/>
          </a:xfrm>
          <a:prstGeom prst="rect">
            <a:avLst/>
          </a:prstGeom>
          <a:noFill/>
        </p:spPr>
        <p:txBody>
          <a:bodyPr wrap="square" rtlCol="0">
            <a:spAutoFit/>
          </a:bodyPr>
          <a:lstStyle/>
          <a:p>
            <a:pPr algn="ctr"/>
            <a:r>
              <a:rPr lang="it-IT" sz="2400" dirty="0">
                <a:latin typeface="Cambria Math" panose="02040503050406030204" pitchFamily="18" charset="0"/>
              </a:rPr>
              <a:t>𝐻(𝑞)</a:t>
            </a:r>
            <a:r>
              <a:rPr lang="it-IT" sz="2400" dirty="0"/>
              <a:t> funzione obiettivo derivabile</a:t>
            </a:r>
          </a:p>
        </p:txBody>
      </p:sp>
      <p:cxnSp>
        <p:nvCxnSpPr>
          <p:cNvPr id="7" name="Connettore 2 6">
            <a:extLst>
              <a:ext uri="{FF2B5EF4-FFF2-40B4-BE49-F238E27FC236}">
                <a16:creationId xmlns:a16="http://schemas.microsoft.com/office/drawing/2014/main" id="{3504B21F-2F4D-4347-8633-58E8F6A6018C}"/>
              </a:ext>
            </a:extLst>
          </p:cNvPr>
          <p:cNvCxnSpPr>
            <a:cxnSpLocks/>
          </p:cNvCxnSpPr>
          <p:nvPr/>
        </p:nvCxnSpPr>
        <p:spPr>
          <a:xfrm>
            <a:off x="7512931" y="1994906"/>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BBD1DC0D-3335-4777-ACA9-881CCFAA594A}"/>
                  </a:ext>
                </a:extLst>
              </p:cNvPr>
              <p:cNvSpPr txBox="1"/>
              <p:nvPr/>
            </p:nvSpPr>
            <p:spPr>
              <a:xfrm>
                <a:off x="8046156" y="1579408"/>
                <a:ext cx="3477330" cy="844975"/>
              </a:xfrm>
              <a:prstGeom prst="rect">
                <a:avLst/>
              </a:prstGeom>
              <a:noFill/>
            </p:spPr>
            <p:txBody>
              <a:bodyPr wrap="square" rtlCol="0">
                <a:spAutoFit/>
              </a:bodyPr>
              <a:lstStyle/>
              <a:p>
                <a:pPr algn="ctr"/>
                <a14:m>
                  <m:oMath xmlns:m="http://schemas.openxmlformats.org/officeDocument/2006/math">
                    <m:acc>
                      <m:accPr>
                        <m:chr m:val="̇"/>
                        <m:ctrlPr>
                          <a:rPr lang="it-IT" sz="2400" i="1" dirty="0">
                            <a:latin typeface="Cambria Math" panose="02040503050406030204" pitchFamily="18" charset="0"/>
                          </a:rPr>
                        </m:ctrlPr>
                      </m:accPr>
                      <m:e>
                        <m:r>
                          <a:rPr lang="it-IT" sz="2400" i="1" dirty="0">
                            <a:latin typeface="Cambria Math" panose="02040503050406030204" pitchFamily="18" charset="0"/>
                          </a:rPr>
                          <m:t>𝑞</m:t>
                        </m:r>
                        <m:r>
                          <a:rPr lang="it-IT" sz="2400" i="1" dirty="0">
                            <a:latin typeface="Cambria Math" panose="02040503050406030204" pitchFamily="18" charset="0"/>
                          </a:rPr>
                          <m:t>0</m:t>
                        </m:r>
                      </m:e>
                    </m:acc>
                    <m:r>
                      <a:rPr lang="it-IT" sz="2400" i="1" dirty="0">
                        <a:latin typeface="Cambria Math" panose="02040503050406030204" pitchFamily="18" charset="0"/>
                      </a:rPr>
                      <m:t> </m:t>
                    </m:r>
                  </m:oMath>
                </a14:m>
                <a:r>
                  <a:rPr lang="it-IT" sz="2400" dirty="0"/>
                  <a:t>lungo il gradiente di massima crescita di </a:t>
                </a:r>
                <a14:m>
                  <m:oMath xmlns:m="http://schemas.openxmlformats.org/officeDocument/2006/math">
                    <m:r>
                      <a:rPr lang="it-IT" sz="2400" i="1" dirty="0">
                        <a:latin typeface="Cambria Math" panose="02040503050406030204" pitchFamily="18" charset="0"/>
                      </a:rPr>
                      <m:t>𝐻</m:t>
                    </m:r>
                    <m:r>
                      <a:rPr lang="it-IT" sz="2400" i="1" dirty="0">
                        <a:latin typeface="Cambria Math" panose="02040503050406030204" pitchFamily="18" charset="0"/>
                      </a:rPr>
                      <m:t>(</m:t>
                    </m:r>
                    <m:r>
                      <a:rPr lang="it-IT" sz="2400" i="1" dirty="0">
                        <a:latin typeface="Cambria Math" panose="02040503050406030204" pitchFamily="18" charset="0"/>
                      </a:rPr>
                      <m:t>𝑞</m:t>
                    </m:r>
                    <m:r>
                      <a:rPr lang="it-IT" sz="2400" i="1" dirty="0">
                        <a:latin typeface="Cambria Math" panose="02040503050406030204" pitchFamily="18" charset="0"/>
                      </a:rPr>
                      <m:t>)</m:t>
                    </m:r>
                  </m:oMath>
                </a14:m>
                <a:endParaRPr lang="it-IT" sz="2400" dirty="0"/>
              </a:p>
            </p:txBody>
          </p:sp>
        </mc:Choice>
        <mc:Fallback xmlns="">
          <p:sp>
            <p:nvSpPr>
              <p:cNvPr id="8" name="CasellaDiTesto 7">
                <a:extLst>
                  <a:ext uri="{FF2B5EF4-FFF2-40B4-BE49-F238E27FC236}">
                    <a16:creationId xmlns:a16="http://schemas.microsoft.com/office/drawing/2014/main" id="{BBD1DC0D-3335-4777-ACA9-881CCFAA594A}"/>
                  </a:ext>
                </a:extLst>
              </p:cNvPr>
              <p:cNvSpPr txBox="1">
                <a:spLocks noRot="1" noChangeAspect="1" noMove="1" noResize="1" noEditPoints="1" noAdjustHandles="1" noChangeArrowheads="1" noChangeShapeType="1" noTextEdit="1"/>
              </p:cNvSpPr>
              <p:nvPr/>
            </p:nvSpPr>
            <p:spPr>
              <a:xfrm>
                <a:off x="8046156" y="1579408"/>
                <a:ext cx="3477330" cy="844975"/>
              </a:xfrm>
              <a:prstGeom prst="rect">
                <a:avLst/>
              </a:prstGeom>
              <a:blipFill>
                <a:blip r:embed="rId5"/>
                <a:stretch>
                  <a:fillRect l="-351" t="-3597" b="-15108"/>
                </a:stretch>
              </a:blipFill>
            </p:spPr>
            <p:txBody>
              <a:bodyPr/>
              <a:lstStyle/>
              <a:p>
                <a:r>
                  <a:rPr lang="it-IT">
                    <a:noFill/>
                  </a:rPr>
                  <a:t> </a:t>
                </a:r>
              </a:p>
            </p:txBody>
          </p:sp>
        </mc:Fallback>
      </mc:AlternateContent>
      <p:sp>
        <p:nvSpPr>
          <p:cNvPr id="11" name="CasellaDiTesto 10">
            <a:extLst>
              <a:ext uri="{FF2B5EF4-FFF2-40B4-BE49-F238E27FC236}">
                <a16:creationId xmlns:a16="http://schemas.microsoft.com/office/drawing/2014/main" id="{D5870AD8-82ED-4017-85AD-9CC071A55CAD}"/>
              </a:ext>
            </a:extLst>
          </p:cNvPr>
          <p:cNvSpPr txBox="1"/>
          <p:nvPr/>
        </p:nvSpPr>
        <p:spPr>
          <a:xfrm>
            <a:off x="4775553" y="2702792"/>
            <a:ext cx="2640894" cy="523220"/>
          </a:xfrm>
          <a:prstGeom prst="rect">
            <a:avLst/>
          </a:prstGeom>
          <a:noFill/>
        </p:spPr>
        <p:txBody>
          <a:bodyPr wrap="square" rtlCol="0">
            <a:spAutoFit/>
          </a:bodyPr>
          <a:lstStyle/>
          <a:p>
            <a:pPr algn="ctr"/>
            <a:r>
              <a:rPr lang="it-IT" sz="2800" dirty="0">
                <a:solidFill>
                  <a:schemeClr val="accent6">
                    <a:lumMod val="75000"/>
                  </a:schemeClr>
                </a:solidFill>
                <a:latin typeface="Cambria Math" panose="02040503050406030204" pitchFamily="18" charset="0"/>
              </a:rPr>
              <a:t>obiettivi</a:t>
            </a:r>
            <a:endParaRPr lang="it-IT" sz="2800" dirty="0">
              <a:solidFill>
                <a:schemeClr val="accent6">
                  <a:lumMod val="75000"/>
                </a:schemeClr>
              </a:solidFill>
            </a:endParaRPr>
          </a:p>
        </p:txBody>
      </p:sp>
      <p:sp>
        <p:nvSpPr>
          <p:cNvPr id="12" name="CasellaDiTesto 11">
            <a:extLst>
              <a:ext uri="{FF2B5EF4-FFF2-40B4-BE49-F238E27FC236}">
                <a16:creationId xmlns:a16="http://schemas.microsoft.com/office/drawing/2014/main" id="{81A5B5C2-85FB-4F21-8440-5870BD1431B4}"/>
              </a:ext>
            </a:extLst>
          </p:cNvPr>
          <p:cNvSpPr txBox="1"/>
          <p:nvPr/>
        </p:nvSpPr>
        <p:spPr>
          <a:xfrm>
            <a:off x="1716441" y="3138415"/>
            <a:ext cx="2640894" cy="523220"/>
          </a:xfrm>
          <a:prstGeom prst="rect">
            <a:avLst/>
          </a:prstGeom>
          <a:solidFill>
            <a:srgbClr val="F1F8EC"/>
          </a:solidFill>
          <a:effectLst>
            <a:softEdge rad="63500"/>
          </a:effectLst>
        </p:spPr>
        <p:txBody>
          <a:bodyPr wrap="square" rtlCol="0">
            <a:spAutoFit/>
          </a:bodyPr>
          <a:lstStyle/>
          <a:p>
            <a:pPr algn="ctr"/>
            <a:r>
              <a:rPr lang="it-IT" sz="2800" dirty="0">
                <a:solidFill>
                  <a:schemeClr val="accent6">
                    <a:lumMod val="75000"/>
                  </a:schemeClr>
                </a:solidFill>
                <a:latin typeface="Cambria Math" panose="02040503050406030204" pitchFamily="18" charset="0"/>
              </a:rPr>
              <a:t>ergonomia</a:t>
            </a:r>
            <a:endParaRPr lang="it-IT" sz="2800" dirty="0">
              <a:solidFill>
                <a:schemeClr val="accent6">
                  <a:lumMod val="75000"/>
                </a:schemeClr>
              </a:solidFill>
            </a:endParaRPr>
          </a:p>
        </p:txBody>
      </p:sp>
      <p:sp>
        <p:nvSpPr>
          <p:cNvPr id="13" name="CasellaDiTesto 12">
            <a:extLst>
              <a:ext uri="{FF2B5EF4-FFF2-40B4-BE49-F238E27FC236}">
                <a16:creationId xmlns:a16="http://schemas.microsoft.com/office/drawing/2014/main" id="{C1151BF7-BEBA-4924-B3C2-8854C351A8A1}"/>
              </a:ext>
            </a:extLst>
          </p:cNvPr>
          <p:cNvSpPr txBox="1"/>
          <p:nvPr/>
        </p:nvSpPr>
        <p:spPr>
          <a:xfrm>
            <a:off x="7834665" y="3138415"/>
            <a:ext cx="2791177" cy="523220"/>
          </a:xfrm>
          <a:prstGeom prst="rect">
            <a:avLst/>
          </a:prstGeom>
          <a:solidFill>
            <a:srgbClr val="F1F8EC"/>
          </a:solidFill>
          <a:effectLst>
            <a:softEdge rad="63500"/>
          </a:effectLst>
        </p:spPr>
        <p:txBody>
          <a:bodyPr wrap="square" rtlCol="0">
            <a:spAutoFit/>
          </a:bodyPr>
          <a:lstStyle/>
          <a:p>
            <a:pPr algn="ctr"/>
            <a:r>
              <a:rPr lang="it-IT" sz="2800" dirty="0">
                <a:solidFill>
                  <a:schemeClr val="accent6">
                    <a:lumMod val="75000"/>
                  </a:schemeClr>
                </a:solidFill>
                <a:latin typeface="Cambria Math" panose="02040503050406030204" pitchFamily="18" charset="0"/>
              </a:rPr>
              <a:t>range fisiologici</a:t>
            </a:r>
            <a:endParaRPr lang="it-IT" sz="2800" dirty="0">
              <a:solidFill>
                <a:schemeClr val="accent6">
                  <a:lumMod val="75000"/>
                </a:schemeClr>
              </a:solidFill>
            </a:endParaRPr>
          </a:p>
        </p:txBody>
      </p:sp>
      <p:sp>
        <p:nvSpPr>
          <p:cNvPr id="15" name="CasellaDiTesto 14">
            <a:extLst>
              <a:ext uri="{FF2B5EF4-FFF2-40B4-BE49-F238E27FC236}">
                <a16:creationId xmlns:a16="http://schemas.microsoft.com/office/drawing/2014/main" id="{104B40CE-57BD-4079-9D73-F01DF2A74C9C}"/>
              </a:ext>
            </a:extLst>
          </p:cNvPr>
          <p:cNvSpPr txBox="1"/>
          <p:nvPr/>
        </p:nvSpPr>
        <p:spPr>
          <a:xfrm>
            <a:off x="1298223" y="3661635"/>
            <a:ext cx="3477330" cy="461665"/>
          </a:xfrm>
          <a:prstGeom prst="rect">
            <a:avLst/>
          </a:prstGeom>
          <a:noFill/>
        </p:spPr>
        <p:txBody>
          <a:bodyPr wrap="square" rtlCol="0">
            <a:spAutoFit/>
          </a:bodyPr>
          <a:lstStyle/>
          <a:p>
            <a:pPr algn="ctr"/>
            <a:r>
              <a:rPr lang="it-IT" sz="2400" dirty="0"/>
              <a:t>Minor velocità ai giunti</a:t>
            </a: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81DC0D10-37B6-4DB8-9844-4689D66EAA1E}"/>
                  </a:ext>
                </a:extLst>
              </p:cNvPr>
              <p:cNvSpPr txBox="1"/>
              <p:nvPr/>
            </p:nvSpPr>
            <p:spPr>
              <a:xfrm>
                <a:off x="338490" y="4191984"/>
                <a:ext cx="5396793" cy="102964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it-IT" sz="2400" i="1" dirty="0" smtClean="0">
                              <a:latin typeface="Cambria Math" panose="02040503050406030204" pitchFamily="18" charset="0"/>
                            </a:rPr>
                          </m:ctrlPr>
                        </m:accPr>
                        <m:e>
                          <m:r>
                            <a:rPr lang="it-IT" sz="2400" i="1" dirty="0">
                              <a:latin typeface="Cambria Math" panose="02040503050406030204" pitchFamily="18" charset="0"/>
                            </a:rPr>
                            <m:t>𝑞</m:t>
                          </m:r>
                          <m:r>
                            <a:rPr lang="it-IT" sz="2400" i="1" dirty="0">
                              <a:latin typeface="Cambria Math" panose="02040503050406030204" pitchFamily="18" charset="0"/>
                            </a:rPr>
                            <m:t>0</m:t>
                          </m:r>
                        </m:e>
                      </m:acc>
                      <m:r>
                        <a:rPr lang="it-IT" sz="2400" b="0" i="1" dirty="0" smtClean="0">
                          <a:latin typeface="Cambria Math" panose="02040503050406030204" pitchFamily="18" charset="0"/>
                        </a:rPr>
                        <m:t>=0</m:t>
                      </m:r>
                    </m:oMath>
                  </m:oMathPara>
                </a14:m>
                <a:endParaRPr lang="it-IT" sz="2400" b="0" dirty="0"/>
              </a:p>
              <a:p>
                <a:pPr algn="ctr"/>
                <a:endParaRPr lang="it-IT" sz="1200" b="0" dirty="0"/>
              </a:p>
              <a:p>
                <a:pPr algn="ct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={20, 20, 20, 1, 1, 1, 1, 1.5, 2, 3}</m:t>
                      </m:r>
                    </m:oMath>
                  </m:oMathPara>
                </a14:m>
                <a:endParaRPr lang="it-IT" sz="2400" dirty="0"/>
              </a:p>
            </p:txBody>
          </p:sp>
        </mc:Choice>
        <mc:Fallback xmlns="">
          <p:sp>
            <p:nvSpPr>
              <p:cNvPr id="16" name="CasellaDiTesto 15">
                <a:extLst>
                  <a:ext uri="{FF2B5EF4-FFF2-40B4-BE49-F238E27FC236}">
                    <a16:creationId xmlns:a16="http://schemas.microsoft.com/office/drawing/2014/main" id="{81DC0D10-37B6-4DB8-9844-4689D66EAA1E}"/>
                  </a:ext>
                </a:extLst>
              </p:cNvPr>
              <p:cNvSpPr txBox="1">
                <a:spLocks noRot="1" noChangeAspect="1" noMove="1" noResize="1" noEditPoints="1" noAdjustHandles="1" noChangeArrowheads="1" noChangeShapeType="1" noTextEdit="1"/>
              </p:cNvSpPr>
              <p:nvPr/>
            </p:nvSpPr>
            <p:spPr>
              <a:xfrm>
                <a:off x="338490" y="4191984"/>
                <a:ext cx="5396793" cy="1029641"/>
              </a:xfrm>
              <a:prstGeom prst="rect">
                <a:avLst/>
              </a:prstGeom>
              <a:blipFill>
                <a:blip r:embed="rId6"/>
                <a:stretch>
                  <a:fillRect t="-1183" b="-7101"/>
                </a:stretch>
              </a:blipFill>
            </p:spPr>
            <p:txBody>
              <a:bodyPr/>
              <a:lstStyle/>
              <a:p>
                <a:r>
                  <a:rPr lang="it-IT">
                    <a:noFill/>
                  </a:rPr>
                  <a:t> </a:t>
                </a:r>
              </a:p>
            </p:txBody>
          </p:sp>
        </mc:Fallback>
      </mc:AlternateContent>
      <p:cxnSp>
        <p:nvCxnSpPr>
          <p:cNvPr id="17" name="Connettore 2 16">
            <a:extLst>
              <a:ext uri="{FF2B5EF4-FFF2-40B4-BE49-F238E27FC236}">
                <a16:creationId xmlns:a16="http://schemas.microsoft.com/office/drawing/2014/main" id="{F91E3B9A-91F2-44E6-8F22-FA6973A3F5AF}"/>
              </a:ext>
            </a:extLst>
          </p:cNvPr>
          <p:cNvCxnSpPr>
            <a:cxnSpLocks/>
          </p:cNvCxnSpPr>
          <p:nvPr/>
        </p:nvCxnSpPr>
        <p:spPr>
          <a:xfrm>
            <a:off x="3036887" y="4029640"/>
            <a:ext cx="1" cy="3104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35DE9424-5A66-4190-A30F-1C06651F607F}"/>
              </a:ext>
            </a:extLst>
          </p:cNvPr>
          <p:cNvSpPr/>
          <p:nvPr/>
        </p:nvSpPr>
        <p:spPr>
          <a:xfrm>
            <a:off x="1475393" y="4680517"/>
            <a:ext cx="1561493" cy="566418"/>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1FC141BF-A467-4407-9573-462D531D8594}"/>
              </a:ext>
            </a:extLst>
          </p:cNvPr>
          <p:cNvSpPr/>
          <p:nvPr/>
        </p:nvSpPr>
        <p:spPr>
          <a:xfrm>
            <a:off x="3894004" y="4726563"/>
            <a:ext cx="1332969" cy="566418"/>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0" name="Connettore 2 19">
            <a:extLst>
              <a:ext uri="{FF2B5EF4-FFF2-40B4-BE49-F238E27FC236}">
                <a16:creationId xmlns:a16="http://schemas.microsoft.com/office/drawing/2014/main" id="{A8B40C56-2789-44C7-B90F-909A8A5FAB22}"/>
              </a:ext>
            </a:extLst>
          </p:cNvPr>
          <p:cNvCxnSpPr>
            <a:cxnSpLocks/>
          </p:cNvCxnSpPr>
          <p:nvPr/>
        </p:nvCxnSpPr>
        <p:spPr>
          <a:xfrm>
            <a:off x="2290677" y="5315619"/>
            <a:ext cx="1" cy="3104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8E81153D-FB8F-43DA-BA7D-DC2A47967F58}"/>
              </a:ext>
            </a:extLst>
          </p:cNvPr>
          <p:cNvCxnSpPr>
            <a:cxnSpLocks/>
          </p:cNvCxnSpPr>
          <p:nvPr/>
        </p:nvCxnSpPr>
        <p:spPr>
          <a:xfrm>
            <a:off x="4560488" y="5322153"/>
            <a:ext cx="1" cy="3104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F4849490-9E54-421F-A3DD-70DA5CA09F49}"/>
              </a:ext>
            </a:extLst>
          </p:cNvPr>
          <p:cNvSpPr txBox="1"/>
          <p:nvPr/>
        </p:nvSpPr>
        <p:spPr>
          <a:xfrm>
            <a:off x="3397690" y="5564278"/>
            <a:ext cx="2325596" cy="830997"/>
          </a:xfrm>
          <a:prstGeom prst="rect">
            <a:avLst/>
          </a:prstGeom>
          <a:noFill/>
        </p:spPr>
        <p:txBody>
          <a:bodyPr wrap="square" rtlCol="0">
            <a:spAutoFit/>
          </a:bodyPr>
          <a:lstStyle/>
          <a:p>
            <a:pPr algn="ctr"/>
            <a:r>
              <a:rPr lang="en-US" sz="2400" dirty="0" err="1">
                <a:solidFill>
                  <a:schemeClr val="bg1">
                    <a:lumMod val="50000"/>
                  </a:schemeClr>
                </a:solidFill>
              </a:rPr>
              <a:t>polso</a:t>
            </a:r>
            <a:r>
              <a:rPr lang="en-US" sz="2400" dirty="0">
                <a:solidFill>
                  <a:schemeClr val="bg1">
                    <a:lumMod val="50000"/>
                  </a:schemeClr>
                </a:solidFill>
              </a:rPr>
              <a:t>: paper di </a:t>
            </a:r>
            <a:r>
              <a:rPr lang="en-US" sz="2400" dirty="0" err="1">
                <a:solidFill>
                  <a:schemeClr val="bg1">
                    <a:lumMod val="50000"/>
                  </a:schemeClr>
                </a:solidFill>
              </a:rPr>
              <a:t>Xuguang</a:t>
            </a:r>
            <a:r>
              <a:rPr lang="en-US" sz="2400" dirty="0">
                <a:solidFill>
                  <a:schemeClr val="bg1">
                    <a:lumMod val="50000"/>
                  </a:schemeClr>
                </a:solidFill>
              </a:rPr>
              <a:t> Wang*</a:t>
            </a:r>
            <a:endParaRPr lang="it-IT" sz="2400" dirty="0">
              <a:solidFill>
                <a:schemeClr val="bg1">
                  <a:lumMod val="50000"/>
                </a:schemeClr>
              </a:solidFill>
            </a:endParaRPr>
          </a:p>
        </p:txBody>
      </p:sp>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A0839FE2-6DEF-48D2-AAF6-45A7BA579B85}"/>
                  </a:ext>
                </a:extLst>
              </p:cNvPr>
              <p:cNvSpPr txBox="1"/>
              <p:nvPr/>
            </p:nvSpPr>
            <p:spPr>
              <a:xfrm>
                <a:off x="1422820" y="5632582"/>
                <a:ext cx="1735713" cy="461665"/>
              </a:xfrm>
              <a:prstGeom prst="rect">
                <a:avLst/>
              </a:prstGeom>
              <a:noFill/>
            </p:spPr>
            <p:txBody>
              <a:bodyPr wrap="square" rtlCol="0">
                <a:spAutoFit/>
              </a:bodyPr>
              <a:lstStyle/>
              <a:p>
                <a:pPr algn="ctr"/>
                <a14:m>
                  <m:oMath xmlns:m="http://schemas.openxmlformats.org/officeDocument/2006/math">
                    <m:r>
                      <a:rPr lang="it-IT" sz="2400" i="1" smtClean="0">
                        <a:latin typeface="Cambria Math" panose="02040503050406030204" pitchFamily="18" charset="0"/>
                        <a:ea typeface="Cambria Math" panose="02040503050406030204" pitchFamily="18" charset="0"/>
                      </a:rPr>
                      <m:t>↑↑</m:t>
                    </m:r>
                  </m:oMath>
                </a14:m>
                <a:r>
                  <a:rPr lang="it-IT" sz="2400" dirty="0"/>
                  <a:t> alla base</a:t>
                </a:r>
              </a:p>
            </p:txBody>
          </p:sp>
        </mc:Choice>
        <mc:Fallback xmlns="">
          <p:sp>
            <p:nvSpPr>
              <p:cNvPr id="24" name="CasellaDiTesto 23">
                <a:extLst>
                  <a:ext uri="{FF2B5EF4-FFF2-40B4-BE49-F238E27FC236}">
                    <a16:creationId xmlns:a16="http://schemas.microsoft.com/office/drawing/2014/main" id="{A0839FE2-6DEF-48D2-AAF6-45A7BA579B85}"/>
                  </a:ext>
                </a:extLst>
              </p:cNvPr>
              <p:cNvSpPr txBox="1">
                <a:spLocks noRot="1" noChangeAspect="1" noMove="1" noResize="1" noEditPoints="1" noAdjustHandles="1" noChangeArrowheads="1" noChangeShapeType="1" noTextEdit="1"/>
              </p:cNvSpPr>
              <p:nvPr/>
            </p:nvSpPr>
            <p:spPr>
              <a:xfrm>
                <a:off x="1422820" y="5632582"/>
                <a:ext cx="1735713" cy="461665"/>
              </a:xfrm>
              <a:prstGeom prst="rect">
                <a:avLst/>
              </a:prstGeom>
              <a:blipFill>
                <a:blip r:embed="rId7"/>
                <a:stretch>
                  <a:fillRect t="-10526" r="-2105" b="-28947"/>
                </a:stretch>
              </a:blipFill>
            </p:spPr>
            <p:txBody>
              <a:bodyPr/>
              <a:lstStyle/>
              <a:p>
                <a:r>
                  <a:rPr lang="it-IT">
                    <a:noFill/>
                  </a:rPr>
                  <a:t> </a:t>
                </a:r>
              </a:p>
            </p:txBody>
          </p:sp>
        </mc:Fallback>
      </mc:AlternateContent>
      <p:sp>
        <p:nvSpPr>
          <p:cNvPr id="25" name="CasellaDiTesto 24">
            <a:extLst>
              <a:ext uri="{FF2B5EF4-FFF2-40B4-BE49-F238E27FC236}">
                <a16:creationId xmlns:a16="http://schemas.microsoft.com/office/drawing/2014/main" id="{4D3735EC-E719-47C3-AA68-B37A413091D2}"/>
              </a:ext>
            </a:extLst>
          </p:cNvPr>
          <p:cNvSpPr txBox="1"/>
          <p:nvPr/>
        </p:nvSpPr>
        <p:spPr>
          <a:xfrm>
            <a:off x="310091" y="6283522"/>
            <a:ext cx="4837639" cy="523220"/>
          </a:xfrm>
          <a:prstGeom prst="rect">
            <a:avLst/>
          </a:prstGeom>
          <a:noFill/>
        </p:spPr>
        <p:txBody>
          <a:bodyPr wrap="square" rtlCol="0">
            <a:spAutoFit/>
          </a:bodyPr>
          <a:lstStyle/>
          <a:p>
            <a:r>
              <a:rPr lang="it-IT" sz="1400" dirty="0">
                <a:solidFill>
                  <a:schemeClr val="bg1">
                    <a:lumMod val="50000"/>
                  </a:schemeClr>
                </a:solidFill>
              </a:rPr>
              <a:t>*</a:t>
            </a:r>
            <a:r>
              <a:rPr lang="en-US" sz="1400" dirty="0">
                <a:solidFill>
                  <a:schemeClr val="bg1">
                    <a:lumMod val="50000"/>
                  </a:schemeClr>
                </a:solidFill>
              </a:rPr>
              <a:t>A behavior-based inverse kinematics algorithm to predict arm prehension postures for computer-aided ergonomic evaluation</a:t>
            </a:r>
            <a:endParaRPr lang="it-IT" sz="1400" dirty="0">
              <a:solidFill>
                <a:schemeClr val="bg1">
                  <a:lumMod val="50000"/>
                </a:schemeClr>
              </a:solidFill>
            </a:endParaRPr>
          </a:p>
        </p:txBody>
      </p:sp>
      <p:cxnSp>
        <p:nvCxnSpPr>
          <p:cNvPr id="27" name="Connettore diritto 26">
            <a:extLst>
              <a:ext uri="{FF2B5EF4-FFF2-40B4-BE49-F238E27FC236}">
                <a16:creationId xmlns:a16="http://schemas.microsoft.com/office/drawing/2014/main" id="{F258F1F1-566A-41B9-B643-908EA5E3614D}"/>
              </a:ext>
            </a:extLst>
          </p:cNvPr>
          <p:cNvCxnSpPr>
            <a:cxnSpLocks/>
          </p:cNvCxnSpPr>
          <p:nvPr/>
        </p:nvCxnSpPr>
        <p:spPr>
          <a:xfrm>
            <a:off x="6096000" y="3429000"/>
            <a:ext cx="0" cy="31963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D0FBC4C8-4C16-4483-91F3-CE68F3B4E48F}"/>
              </a:ext>
            </a:extLst>
          </p:cNvPr>
          <p:cNvSpPr txBox="1"/>
          <p:nvPr/>
        </p:nvSpPr>
        <p:spPr>
          <a:xfrm>
            <a:off x="7287118" y="3661635"/>
            <a:ext cx="4031881" cy="461665"/>
          </a:xfrm>
          <a:prstGeom prst="rect">
            <a:avLst/>
          </a:prstGeom>
          <a:noFill/>
        </p:spPr>
        <p:txBody>
          <a:bodyPr wrap="square" rtlCol="0">
            <a:spAutoFit/>
          </a:bodyPr>
          <a:lstStyle/>
          <a:p>
            <a:pPr algn="ctr"/>
            <a:r>
              <a:rPr lang="it-IT" sz="2400" dirty="0"/>
              <a:t>Movimenti limitati nel range</a:t>
            </a:r>
          </a:p>
        </p:txBody>
      </p:sp>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408854B2-741F-49D6-8F10-DC8084324537}"/>
                  </a:ext>
                </a:extLst>
              </p:cNvPr>
              <p:cNvSpPr txBox="1"/>
              <p:nvPr/>
            </p:nvSpPr>
            <p:spPr>
              <a:xfrm>
                <a:off x="6604663" y="4192365"/>
                <a:ext cx="5396793" cy="13784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it-IT" sz="2400" i="1" dirty="0" smtClean="0">
                              <a:latin typeface="Cambria Math" panose="02040503050406030204" pitchFamily="18" charset="0"/>
                            </a:rPr>
                          </m:ctrlPr>
                        </m:accPr>
                        <m:e>
                          <m:r>
                            <a:rPr lang="it-IT" sz="2400" i="1" dirty="0">
                              <a:latin typeface="Cambria Math" panose="02040503050406030204" pitchFamily="18" charset="0"/>
                            </a:rPr>
                            <m:t>𝑞</m:t>
                          </m:r>
                          <m:r>
                            <a:rPr lang="it-IT" sz="2400" i="1" dirty="0">
                              <a:latin typeface="Cambria Math" panose="02040503050406030204" pitchFamily="18" charset="0"/>
                            </a:rPr>
                            <m:t>0</m:t>
                          </m:r>
                        </m:e>
                      </m:acc>
                      <m:r>
                        <a:rPr lang="it-IT" sz="2400" b="0" i="1" dirty="0" smtClean="0">
                          <a:latin typeface="Cambria Math" panose="02040503050406030204" pitchFamily="18" charset="0"/>
                          <a:ea typeface="Cambria Math" panose="02040503050406030204" pitchFamily="18" charset="0"/>
                        </a:rPr>
                        <m:t>≠</m:t>
                      </m:r>
                      <m:r>
                        <a:rPr lang="it-IT" sz="2400" b="0" i="1" dirty="0" smtClean="0">
                          <a:latin typeface="Cambria Math" panose="02040503050406030204" pitchFamily="18" charset="0"/>
                        </a:rPr>
                        <m:t>0</m:t>
                      </m:r>
                    </m:oMath>
                  </m:oMathPara>
                </a14:m>
                <a:endParaRPr lang="it-IT" sz="1050" b="0" dirty="0"/>
              </a:p>
              <a:p>
                <a:pPr algn="ct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𝐻</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e>
                      </m:d>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2</m:t>
                          </m:r>
                          <m:r>
                            <a:rPr lang="it-IT" sz="2400" b="0" i="1" smtClean="0">
                              <a:latin typeface="Cambria Math" panose="02040503050406030204" pitchFamily="18" charset="0"/>
                            </a:rPr>
                            <m:t>𝑛</m:t>
                          </m:r>
                        </m:den>
                      </m:f>
                      <m:nary>
                        <m:naryPr>
                          <m:chr m:val="∑"/>
                          <m:limLoc m:val="subSup"/>
                          <m:ctrlPr>
                            <a:rPr lang="it-IT" sz="2400" b="0" i="1" smtClean="0">
                              <a:latin typeface="Cambria Math" panose="02040503050406030204" pitchFamily="18" charset="0"/>
                            </a:rPr>
                          </m:ctrlPr>
                        </m:naryPr>
                        <m:sub>
                          <m:r>
                            <m:rPr>
                              <m:brk m:alnAt="25"/>
                            </m:rPr>
                            <a:rPr lang="it-IT" sz="2400" b="0" i="1" smtClean="0">
                              <a:latin typeface="Cambria Math" panose="02040503050406030204" pitchFamily="18" charset="0"/>
                            </a:rPr>
                            <m:t>𝑖</m:t>
                          </m:r>
                          <m:r>
                            <a:rPr lang="it-IT" sz="2400" b="0" i="1" smtClean="0">
                              <a:latin typeface="Cambria Math" panose="02040503050406030204" pitchFamily="18" charset="0"/>
                            </a:rPr>
                            <m:t>=1</m:t>
                          </m:r>
                        </m:sub>
                        <m:sup>
                          <m:r>
                            <a:rPr lang="it-IT" sz="2400" b="0" i="1" smtClean="0">
                              <a:latin typeface="Cambria Math" panose="02040503050406030204" pitchFamily="18" charset="0"/>
                            </a:rPr>
                            <m:t>𝑛</m:t>
                          </m:r>
                        </m:sup>
                        <m:e>
                          <m:sSup>
                            <m:sSupPr>
                              <m:ctrlPr>
                                <a:rPr lang="it-IT" sz="2400" b="0" i="1" smtClean="0">
                                  <a:latin typeface="Cambria Math" panose="02040503050406030204" pitchFamily="18" charset="0"/>
                                </a:rPr>
                              </m:ctrlPr>
                            </m:sSupPr>
                            <m:e>
                              <m:d>
                                <m:dPr>
                                  <m:ctrlPr>
                                    <a:rPr lang="it-IT" sz="2400" b="0" i="1" smtClean="0">
                                      <a:latin typeface="Cambria Math" panose="02040503050406030204" pitchFamily="18" charset="0"/>
                                    </a:rPr>
                                  </m:ctrlPr>
                                </m:dPr>
                                <m:e>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𝑞</m:t>
                                              </m:r>
                                            </m:e>
                                          </m:acc>
                                        </m:e>
                                        <m:sub>
                                          <m:r>
                                            <a:rPr lang="it-IT" sz="2400" b="0" i="1" smtClean="0">
                                              <a:latin typeface="Cambria Math" panose="02040503050406030204" pitchFamily="18" charset="0"/>
                                            </a:rPr>
                                            <m:t>𝑖</m:t>
                                          </m:r>
                                        </m:sub>
                                      </m:sSub>
                                    </m:num>
                                    <m:den>
                                      <m:sSub>
                                        <m:sSubPr>
                                          <m:ctrlPr>
                                            <a:rPr lang="it-IT" sz="2400" i="1">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𝑖𝑀</m:t>
                                          </m:r>
                                        </m:sub>
                                      </m:sSub>
                                      <m:r>
                                        <a:rPr lang="it-IT" sz="2400" i="1">
                                          <a:latin typeface="Cambria Math" panose="02040503050406030204" pitchFamily="18" charset="0"/>
                                        </a:rPr>
                                        <m:t>−</m:t>
                                      </m:r>
                                      <m:sSub>
                                        <m:sSubPr>
                                          <m:ctrlPr>
                                            <a:rPr lang="it-IT" sz="2400" i="1">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𝑖𝑚</m:t>
                                          </m:r>
                                        </m:sub>
                                      </m:sSub>
                                    </m:den>
                                  </m:f>
                                </m:e>
                              </m:d>
                            </m:e>
                            <m:sup>
                              <m:r>
                                <a:rPr lang="it-IT" sz="2400" b="0" i="1" smtClean="0">
                                  <a:latin typeface="Cambria Math" panose="02040503050406030204" pitchFamily="18" charset="0"/>
                                </a:rPr>
                                <m:t>2</m:t>
                              </m:r>
                            </m:sup>
                          </m:sSup>
                        </m:e>
                      </m:nary>
                    </m:oMath>
                  </m:oMathPara>
                </a14:m>
                <a:endParaRPr lang="it-IT" sz="2400" dirty="0"/>
              </a:p>
            </p:txBody>
          </p:sp>
        </mc:Choice>
        <mc:Fallback xmlns="">
          <p:sp>
            <p:nvSpPr>
              <p:cNvPr id="32" name="CasellaDiTesto 31">
                <a:extLst>
                  <a:ext uri="{FF2B5EF4-FFF2-40B4-BE49-F238E27FC236}">
                    <a16:creationId xmlns:a16="http://schemas.microsoft.com/office/drawing/2014/main" id="{408854B2-741F-49D6-8F10-DC8084324537}"/>
                  </a:ext>
                </a:extLst>
              </p:cNvPr>
              <p:cNvSpPr txBox="1">
                <a:spLocks noRot="1" noChangeAspect="1" noMove="1" noResize="1" noEditPoints="1" noAdjustHandles="1" noChangeArrowheads="1" noChangeShapeType="1" noTextEdit="1"/>
              </p:cNvSpPr>
              <p:nvPr/>
            </p:nvSpPr>
            <p:spPr>
              <a:xfrm>
                <a:off x="6604663" y="4192365"/>
                <a:ext cx="5396793" cy="1378454"/>
              </a:xfrm>
              <a:prstGeom prst="rect">
                <a:avLst/>
              </a:prstGeom>
              <a:blipFill>
                <a:blip r:embed="rId8"/>
                <a:stretch>
                  <a:fillRect t="-885"/>
                </a:stretch>
              </a:blipFill>
            </p:spPr>
            <p:txBody>
              <a:bodyPr/>
              <a:lstStyle/>
              <a:p>
                <a:r>
                  <a:rPr lang="it-IT">
                    <a:noFill/>
                  </a:rPr>
                  <a:t> </a:t>
                </a:r>
              </a:p>
            </p:txBody>
          </p:sp>
        </mc:Fallback>
      </mc:AlternateContent>
      <p:cxnSp>
        <p:nvCxnSpPr>
          <p:cNvPr id="33" name="Connettore 2 32">
            <a:extLst>
              <a:ext uri="{FF2B5EF4-FFF2-40B4-BE49-F238E27FC236}">
                <a16:creationId xmlns:a16="http://schemas.microsoft.com/office/drawing/2014/main" id="{1A66A5CC-CEDA-4B03-8E65-6C38949E8B7F}"/>
              </a:ext>
            </a:extLst>
          </p:cNvPr>
          <p:cNvCxnSpPr>
            <a:cxnSpLocks/>
          </p:cNvCxnSpPr>
          <p:nvPr/>
        </p:nvCxnSpPr>
        <p:spPr>
          <a:xfrm>
            <a:off x="9303060" y="4030021"/>
            <a:ext cx="1" cy="3104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E8F7E15E-40B7-4F6E-909E-75C2914E07EF}"/>
              </a:ext>
            </a:extLst>
          </p:cNvPr>
          <p:cNvSpPr txBox="1"/>
          <p:nvPr/>
        </p:nvSpPr>
        <p:spPr>
          <a:xfrm>
            <a:off x="8037791" y="5747813"/>
            <a:ext cx="2530536" cy="830997"/>
          </a:xfrm>
          <a:prstGeom prst="rect">
            <a:avLst/>
          </a:prstGeom>
          <a:noFill/>
        </p:spPr>
        <p:txBody>
          <a:bodyPr wrap="square" rtlCol="0">
            <a:spAutoFit/>
          </a:bodyPr>
          <a:lstStyle/>
          <a:p>
            <a:pPr algn="ctr"/>
            <a:r>
              <a:rPr lang="it-IT" sz="2400" dirty="0"/>
              <a:t>Angoli vicini al centro corsa</a:t>
            </a:r>
          </a:p>
        </p:txBody>
      </p:sp>
      <p:grpSp>
        <p:nvGrpSpPr>
          <p:cNvPr id="36" name="Gruppo 35">
            <a:extLst>
              <a:ext uri="{FF2B5EF4-FFF2-40B4-BE49-F238E27FC236}">
                <a16:creationId xmlns:a16="http://schemas.microsoft.com/office/drawing/2014/main" id="{CCC7BA64-B72B-4C60-AFE8-D0B1866B703D}"/>
              </a:ext>
            </a:extLst>
          </p:cNvPr>
          <p:cNvGrpSpPr/>
          <p:nvPr/>
        </p:nvGrpSpPr>
        <p:grpSpPr>
          <a:xfrm>
            <a:off x="10568327" y="4420902"/>
            <a:ext cx="524146" cy="768481"/>
            <a:chOff x="2251983" y="2205783"/>
            <a:chExt cx="1061356" cy="1483764"/>
          </a:xfrm>
        </p:grpSpPr>
        <p:sp>
          <p:nvSpPr>
            <p:cNvPr id="37" name="Ovale 36">
              <a:extLst>
                <a:ext uri="{FF2B5EF4-FFF2-40B4-BE49-F238E27FC236}">
                  <a16:creationId xmlns:a16="http://schemas.microsoft.com/office/drawing/2014/main" id="{3A918400-C9B6-4312-B795-F5F0ADC44053}"/>
                </a:ext>
              </a:extLst>
            </p:cNvPr>
            <p:cNvSpPr/>
            <p:nvPr/>
          </p:nvSpPr>
          <p:spPr>
            <a:xfrm>
              <a:off x="2251983" y="2628190"/>
              <a:ext cx="1061356" cy="106135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8" name="Connettore 2 37">
              <a:extLst>
                <a:ext uri="{FF2B5EF4-FFF2-40B4-BE49-F238E27FC236}">
                  <a16:creationId xmlns:a16="http://schemas.microsoft.com/office/drawing/2014/main" id="{B25068E5-1BED-445A-879D-DC45327C6551}"/>
                </a:ext>
              </a:extLst>
            </p:cNvPr>
            <p:cNvCxnSpPr>
              <a:cxnSpLocks/>
            </p:cNvCxnSpPr>
            <p:nvPr/>
          </p:nvCxnSpPr>
          <p:spPr>
            <a:xfrm flipV="1">
              <a:off x="3030813" y="2205783"/>
              <a:ext cx="282525" cy="5097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CasellaDiTesto 42">
            <a:extLst>
              <a:ext uri="{FF2B5EF4-FFF2-40B4-BE49-F238E27FC236}">
                <a16:creationId xmlns:a16="http://schemas.microsoft.com/office/drawing/2014/main" id="{B67C8C0E-0785-475B-95A0-216465D49919}"/>
              </a:ext>
            </a:extLst>
          </p:cNvPr>
          <p:cNvSpPr txBox="1"/>
          <p:nvPr/>
        </p:nvSpPr>
        <p:spPr>
          <a:xfrm>
            <a:off x="10894529" y="4018677"/>
            <a:ext cx="1106927" cy="707886"/>
          </a:xfrm>
          <a:prstGeom prst="rect">
            <a:avLst/>
          </a:prstGeom>
          <a:noFill/>
        </p:spPr>
        <p:txBody>
          <a:bodyPr wrap="square" rtlCol="0">
            <a:spAutoFit/>
          </a:bodyPr>
          <a:lstStyle/>
          <a:p>
            <a:pPr algn="ctr"/>
            <a:r>
              <a:rPr lang="it-IT" sz="2000" dirty="0">
                <a:solidFill>
                  <a:srgbClr val="C00000"/>
                </a:solidFill>
              </a:rPr>
              <a:t>Centro range</a:t>
            </a:r>
          </a:p>
        </p:txBody>
      </p:sp>
    </p:spTree>
    <p:extLst>
      <p:ext uri="{BB962C8B-B14F-4D97-AF65-F5344CB8AC3E}">
        <p14:creationId xmlns:p14="http://schemas.microsoft.com/office/powerpoint/2010/main" val="18378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p:bldP spid="8" grpId="0"/>
      <p:bldP spid="11" grpId="0"/>
      <p:bldP spid="12" grpId="0" animBg="1"/>
      <p:bldP spid="13" grpId="0" animBg="1"/>
      <p:bldP spid="15" grpId="0"/>
      <p:bldP spid="16" grpId="0"/>
      <p:bldP spid="18" grpId="0" animBg="1"/>
      <p:bldP spid="19" grpId="0" animBg="1"/>
      <p:bldP spid="23" grpId="0"/>
      <p:bldP spid="24" grpId="0"/>
      <p:bldP spid="25" grpId="0"/>
      <p:bldP spid="31" grpId="0"/>
      <p:bldP spid="32" grpId="0"/>
      <p:bldP spid="35"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con angoli arrotondati 11">
            <a:extLst>
              <a:ext uri="{FF2B5EF4-FFF2-40B4-BE49-F238E27FC236}">
                <a16:creationId xmlns:a16="http://schemas.microsoft.com/office/drawing/2014/main" id="{620ED359-AC05-4B31-A39F-6814A95D8968}"/>
              </a:ext>
            </a:extLst>
          </p:cNvPr>
          <p:cNvSpPr/>
          <p:nvPr/>
        </p:nvSpPr>
        <p:spPr>
          <a:xfrm>
            <a:off x="432414" y="5393297"/>
            <a:ext cx="11446131" cy="1325562"/>
          </a:xfrm>
          <a:prstGeom prst="roundRect">
            <a:avLst/>
          </a:prstGeom>
          <a:solidFill>
            <a:srgbClr val="F1F8EC"/>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79994E85-2553-4191-9759-6973E6D28058}"/>
                  </a:ext>
                </a:extLst>
              </p:cNvPr>
              <p:cNvSpPr>
                <a:spLocks noGrp="1"/>
              </p:cNvSpPr>
              <p:nvPr>
                <p:ph type="title"/>
              </p:nvPr>
            </p:nvSpPr>
            <p:spPr/>
            <p:txBody>
              <a:bodyPr/>
              <a:lstStyle/>
              <a:p>
                <a:r>
                  <a:rPr lang="it-IT" dirty="0"/>
                  <a:t>Range fisiologici e scelta </a:t>
                </a:r>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oMath>
                </a14:m>
                <a:endParaRPr lang="it-IT" dirty="0"/>
              </a:p>
            </p:txBody>
          </p:sp>
        </mc:Choice>
        <mc:Fallback xmlns="">
          <p:sp>
            <p:nvSpPr>
              <p:cNvPr id="2" name="Titolo 1">
                <a:extLst>
                  <a:ext uri="{FF2B5EF4-FFF2-40B4-BE49-F238E27FC236}">
                    <a16:creationId xmlns:a16="http://schemas.microsoft.com/office/drawing/2014/main" id="{79994E85-2553-4191-9759-6973E6D28058}"/>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CF0BDEDA-D7A1-4746-BAC6-5873747451BF}"/>
              </a:ext>
            </a:extLst>
          </p:cNvPr>
          <p:cNvSpPr txBox="1"/>
          <p:nvPr/>
        </p:nvSpPr>
        <p:spPr>
          <a:xfrm>
            <a:off x="838200" y="6122697"/>
            <a:ext cx="2499673" cy="523220"/>
          </a:xfrm>
          <a:prstGeom prst="rect">
            <a:avLst/>
          </a:prstGeom>
          <a:noFill/>
        </p:spPr>
        <p:txBody>
          <a:bodyPr wrap="square" rtlCol="0">
            <a:spAutoFit/>
          </a:bodyPr>
          <a:lstStyle/>
          <a:p>
            <a:pPr algn="ctr"/>
            <a:r>
              <a:rPr lang="it-IT" sz="2800" dirty="0">
                <a:solidFill>
                  <a:schemeClr val="accent6">
                    <a:lumMod val="75000"/>
                  </a:schemeClr>
                </a:solidFill>
              </a:rPr>
              <a:t>Ampiezza range</a:t>
            </a: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8FFD3251-0A89-47DD-B9DE-D26A0BF73C70}"/>
                  </a:ext>
                </a:extLst>
              </p:cNvPr>
              <p:cNvSpPr txBox="1"/>
              <p:nvPr/>
            </p:nvSpPr>
            <p:spPr>
              <a:xfrm>
                <a:off x="6887542" y="5510036"/>
                <a:ext cx="4841516" cy="707886"/>
              </a:xfrm>
              <a:prstGeom prst="rect">
                <a:avLst/>
              </a:prstGeom>
              <a:noFill/>
            </p:spPr>
            <p:txBody>
              <a:bodyPr wrap="square" rtlCol="0">
                <a:spAutoFit/>
              </a:bodyPr>
              <a:lstStyle/>
              <a:p>
                <a:r>
                  <a:rPr lang="it-IT" sz="2000" dirty="0">
                    <a:sym typeface="Wingdings" panose="05000000000000000000" pitchFamily="2" charset="2"/>
                  </a:rPr>
                  <a:t></a:t>
                </a:r>
                <a14:m>
                  <m:oMath xmlns:m="http://schemas.openxmlformats.org/officeDocument/2006/math">
                    <m:sSub>
                      <m:sSubPr>
                        <m:ctrlPr>
                          <a:rPr lang="it-IT" sz="2000" i="1">
                            <a:latin typeface="Cambria Math" panose="02040503050406030204" pitchFamily="18" charset="0"/>
                            <a:sym typeface="Wingdings" panose="05000000000000000000" pitchFamily="2" charset="2"/>
                          </a:rPr>
                        </m:ctrlPr>
                      </m:sSubPr>
                      <m:e>
                        <m:r>
                          <a:rPr lang="it-IT" sz="2000" i="1">
                            <a:latin typeface="Cambria Math" panose="02040503050406030204" pitchFamily="18" charset="0"/>
                            <a:sym typeface="Wingdings" panose="05000000000000000000" pitchFamily="2" charset="2"/>
                          </a:rPr>
                          <m:t>𝑞</m:t>
                        </m:r>
                      </m:e>
                      <m:sub>
                        <m:r>
                          <a:rPr lang="it-IT" sz="2000" i="1">
                            <a:latin typeface="Cambria Math" panose="02040503050406030204" pitchFamily="18" charset="0"/>
                            <a:sym typeface="Wingdings" panose="05000000000000000000" pitchFamily="2" charset="2"/>
                          </a:rPr>
                          <m:t>1</m:t>
                        </m:r>
                      </m:sub>
                    </m:sSub>
                    <m:r>
                      <a:rPr lang="it-IT" sz="2000" b="0" i="1" smtClean="0">
                        <a:latin typeface="Cambria Math" panose="02040503050406030204" pitchFamily="18" charset="0"/>
                        <a:sym typeface="Wingdings" panose="05000000000000000000" pitchFamily="2" charset="2"/>
                      </a:rPr>
                      <m:t>,</m:t>
                    </m:r>
                    <m:sSub>
                      <m:sSubPr>
                        <m:ctrlPr>
                          <a:rPr lang="it-IT" sz="2000" i="1">
                            <a:latin typeface="Cambria Math" panose="02040503050406030204" pitchFamily="18" charset="0"/>
                            <a:sym typeface="Wingdings" panose="05000000000000000000" pitchFamily="2" charset="2"/>
                          </a:rPr>
                        </m:ctrlPr>
                      </m:sSubPr>
                      <m:e>
                        <m:r>
                          <a:rPr lang="it-IT" sz="2000" i="1">
                            <a:latin typeface="Cambria Math" panose="02040503050406030204" pitchFamily="18" charset="0"/>
                            <a:sym typeface="Wingdings" panose="05000000000000000000" pitchFamily="2" charset="2"/>
                          </a:rPr>
                          <m:t>𝑞</m:t>
                        </m:r>
                      </m:e>
                      <m:sub>
                        <m:r>
                          <a:rPr lang="it-IT" sz="2000" b="0" i="1" smtClean="0">
                            <a:latin typeface="Cambria Math" panose="02040503050406030204" pitchFamily="18" charset="0"/>
                            <a:sym typeface="Wingdings" panose="05000000000000000000" pitchFamily="2" charset="2"/>
                          </a:rPr>
                          <m:t>2</m:t>
                        </m:r>
                      </m:sub>
                    </m:sSub>
                  </m:oMath>
                </a14:m>
                <a:r>
                  <a:rPr lang="it-IT" sz="2000" dirty="0"/>
                  <a:t>, </a:t>
                </a:r>
                <a14:m>
                  <m:oMath xmlns:m="http://schemas.openxmlformats.org/officeDocument/2006/math">
                    <m:sSub>
                      <m:sSubPr>
                        <m:ctrlPr>
                          <a:rPr lang="it-IT" sz="2000" i="1">
                            <a:latin typeface="Cambria Math" panose="02040503050406030204" pitchFamily="18" charset="0"/>
                            <a:sym typeface="Wingdings" panose="05000000000000000000" pitchFamily="2" charset="2"/>
                          </a:rPr>
                        </m:ctrlPr>
                      </m:sSubPr>
                      <m:e>
                        <m:r>
                          <a:rPr lang="it-IT" sz="2000" i="1">
                            <a:latin typeface="Cambria Math" panose="02040503050406030204" pitchFamily="18" charset="0"/>
                            <a:sym typeface="Wingdings" panose="05000000000000000000" pitchFamily="2" charset="2"/>
                          </a:rPr>
                          <m:t>𝑞</m:t>
                        </m:r>
                      </m:e>
                      <m:sub>
                        <m:r>
                          <a:rPr lang="it-IT" sz="2000" b="0" i="1" smtClean="0">
                            <a:latin typeface="Cambria Math" panose="02040503050406030204" pitchFamily="18" charset="0"/>
                            <a:sym typeface="Wingdings" panose="05000000000000000000" pitchFamily="2" charset="2"/>
                          </a:rPr>
                          <m:t>3</m:t>
                        </m:r>
                      </m:sub>
                    </m:sSub>
                  </m:oMath>
                </a14:m>
                <a:r>
                  <a:rPr lang="it-IT" sz="2000" dirty="0">
                    <a:sym typeface="Wingdings" panose="05000000000000000000" pitchFamily="2" charset="2"/>
                  </a:rPr>
                  <a:t> 	C.I. da dati IMU (~cost)</a:t>
                </a:r>
              </a:p>
              <a:p>
                <a:r>
                  <a:rPr lang="it-IT" sz="2000" dirty="0">
                    <a:sym typeface="Wingdings" panose="05000000000000000000" pitchFamily="2" charset="2"/>
                  </a:rPr>
                  <a:t> </a:t>
                </a:r>
                <a14:m>
                  <m:oMath xmlns:m="http://schemas.openxmlformats.org/officeDocument/2006/math">
                    <m:sSub>
                      <m:sSubPr>
                        <m:ctrlPr>
                          <a:rPr lang="it-IT" sz="2000" i="1">
                            <a:latin typeface="Cambria Math" panose="02040503050406030204" pitchFamily="18" charset="0"/>
                            <a:sym typeface="Wingdings" panose="05000000000000000000" pitchFamily="2" charset="2"/>
                          </a:rPr>
                        </m:ctrlPr>
                      </m:sSubPr>
                      <m:e>
                        <m:r>
                          <a:rPr lang="it-IT" sz="2000" i="1">
                            <a:latin typeface="Cambria Math" panose="02040503050406030204" pitchFamily="18" charset="0"/>
                            <a:sym typeface="Wingdings" panose="05000000000000000000" pitchFamily="2" charset="2"/>
                          </a:rPr>
                          <m:t>𝑞</m:t>
                        </m:r>
                      </m:e>
                      <m:sub>
                        <m:r>
                          <a:rPr lang="it-IT" sz="2000" b="0" i="1" smtClean="0">
                            <a:latin typeface="Cambria Math" panose="02040503050406030204" pitchFamily="18" charset="0"/>
                            <a:sym typeface="Wingdings" panose="05000000000000000000" pitchFamily="2" charset="2"/>
                          </a:rPr>
                          <m:t>4</m:t>
                        </m:r>
                      </m:sub>
                    </m:sSub>
                    <m:r>
                      <a:rPr lang="it-IT" sz="2000" b="0" i="1" smtClean="0">
                        <a:latin typeface="Cambria Math" panose="02040503050406030204" pitchFamily="18" charset="0"/>
                        <a:sym typeface="Wingdings" panose="05000000000000000000" pitchFamily="2" charset="2"/>
                      </a:rPr>
                      <m:t>, …,</m:t>
                    </m:r>
                    <m:sSub>
                      <m:sSubPr>
                        <m:ctrlPr>
                          <a:rPr lang="it-IT" sz="2000" i="1">
                            <a:latin typeface="Cambria Math" panose="02040503050406030204" pitchFamily="18" charset="0"/>
                            <a:sym typeface="Wingdings" panose="05000000000000000000" pitchFamily="2" charset="2"/>
                          </a:rPr>
                        </m:ctrlPr>
                      </m:sSubPr>
                      <m:e>
                        <m:r>
                          <a:rPr lang="it-IT" sz="2000" i="1">
                            <a:latin typeface="Cambria Math" panose="02040503050406030204" pitchFamily="18" charset="0"/>
                            <a:sym typeface="Wingdings" panose="05000000000000000000" pitchFamily="2" charset="2"/>
                          </a:rPr>
                          <m:t>𝑞</m:t>
                        </m:r>
                      </m:e>
                      <m:sub>
                        <m:r>
                          <a:rPr lang="it-IT" sz="2000" i="1">
                            <a:latin typeface="Cambria Math" panose="02040503050406030204" pitchFamily="18" charset="0"/>
                            <a:sym typeface="Wingdings" panose="05000000000000000000" pitchFamily="2" charset="2"/>
                          </a:rPr>
                          <m:t>1</m:t>
                        </m:r>
                        <m:r>
                          <a:rPr lang="it-IT" sz="2000" b="0" i="1" smtClean="0">
                            <a:latin typeface="Cambria Math" panose="02040503050406030204" pitchFamily="18" charset="0"/>
                            <a:sym typeface="Wingdings" panose="05000000000000000000" pitchFamily="2" charset="2"/>
                          </a:rPr>
                          <m:t>0</m:t>
                        </m:r>
                      </m:sub>
                    </m:sSub>
                  </m:oMath>
                </a14:m>
                <a:r>
                  <a:rPr lang="it-IT" sz="2000" dirty="0"/>
                  <a:t>	centro del range</a:t>
                </a:r>
              </a:p>
            </p:txBody>
          </p:sp>
        </mc:Choice>
        <mc:Fallback xmlns="">
          <p:sp>
            <p:nvSpPr>
              <p:cNvPr id="18" name="CasellaDiTesto 17">
                <a:extLst>
                  <a:ext uri="{FF2B5EF4-FFF2-40B4-BE49-F238E27FC236}">
                    <a16:creationId xmlns:a16="http://schemas.microsoft.com/office/drawing/2014/main" id="{8FFD3251-0A89-47DD-B9DE-D26A0BF73C70}"/>
                  </a:ext>
                </a:extLst>
              </p:cNvPr>
              <p:cNvSpPr txBox="1">
                <a:spLocks noRot="1" noChangeAspect="1" noMove="1" noResize="1" noEditPoints="1" noAdjustHandles="1" noChangeArrowheads="1" noChangeShapeType="1" noTextEdit="1"/>
              </p:cNvSpPr>
              <p:nvPr/>
            </p:nvSpPr>
            <p:spPr>
              <a:xfrm>
                <a:off x="6887542" y="5510036"/>
                <a:ext cx="4841516" cy="707886"/>
              </a:xfrm>
              <a:prstGeom prst="rect">
                <a:avLst/>
              </a:prstGeom>
              <a:blipFill>
                <a:blip r:embed="rId4"/>
                <a:stretch>
                  <a:fillRect l="-1385" t="-6034" b="-14655"/>
                </a:stretch>
              </a:blipFill>
            </p:spPr>
            <p:txBody>
              <a:bodyPr/>
              <a:lstStyle/>
              <a:p>
                <a:r>
                  <a:rPr lang="it-IT">
                    <a:noFill/>
                  </a:rPr>
                  <a:t> </a:t>
                </a:r>
              </a:p>
            </p:txBody>
          </p:sp>
        </mc:Fallback>
      </mc:AlternateContent>
      <p:sp>
        <p:nvSpPr>
          <p:cNvPr id="24" name="CasellaDiTesto 23">
            <a:extLst>
              <a:ext uri="{FF2B5EF4-FFF2-40B4-BE49-F238E27FC236}">
                <a16:creationId xmlns:a16="http://schemas.microsoft.com/office/drawing/2014/main" id="{8C88352F-2AAA-4E8F-BC21-0094FB528564}"/>
              </a:ext>
            </a:extLst>
          </p:cNvPr>
          <p:cNvSpPr txBox="1"/>
          <p:nvPr/>
        </p:nvSpPr>
        <p:spPr>
          <a:xfrm>
            <a:off x="748685" y="5599477"/>
            <a:ext cx="2646944" cy="523220"/>
          </a:xfrm>
          <a:prstGeom prst="rect">
            <a:avLst/>
          </a:prstGeom>
          <a:noFill/>
        </p:spPr>
        <p:txBody>
          <a:bodyPr wrap="square" rtlCol="0">
            <a:spAutoFit/>
          </a:bodyPr>
          <a:lstStyle/>
          <a:p>
            <a:pPr algn="ctr"/>
            <a:r>
              <a:rPr lang="it-IT" sz="2800" dirty="0">
                <a:solidFill>
                  <a:schemeClr val="accent6">
                    <a:lumMod val="75000"/>
                  </a:schemeClr>
                </a:solidFill>
              </a:rPr>
              <a:t>Limiti fisiologici</a:t>
            </a:r>
          </a:p>
        </p:txBody>
      </p:sp>
      <p:cxnSp>
        <p:nvCxnSpPr>
          <p:cNvPr id="25" name="Connettore 2 24">
            <a:extLst>
              <a:ext uri="{FF2B5EF4-FFF2-40B4-BE49-F238E27FC236}">
                <a16:creationId xmlns:a16="http://schemas.microsoft.com/office/drawing/2014/main" id="{47D0A6E5-949C-4C17-B4B2-F6BF8A74F870}"/>
              </a:ext>
            </a:extLst>
          </p:cNvPr>
          <p:cNvCxnSpPr>
            <a:cxnSpLocks/>
          </p:cNvCxnSpPr>
          <p:nvPr/>
        </p:nvCxnSpPr>
        <p:spPr>
          <a:xfrm>
            <a:off x="3544410" y="5863979"/>
            <a:ext cx="321734"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40D00283-2892-4ADE-88AE-D7B1A21D43B9}"/>
                  </a:ext>
                </a:extLst>
              </p:cNvPr>
              <p:cNvSpPr txBox="1"/>
              <p:nvPr/>
            </p:nvSpPr>
            <p:spPr>
              <a:xfrm>
                <a:off x="3866144" y="5615022"/>
                <a:ext cx="2550883" cy="469164"/>
              </a:xfrm>
              <a:prstGeom prst="rect">
                <a:avLst/>
              </a:prstGeom>
              <a:noFill/>
            </p:spPr>
            <p:txBody>
              <a:bodyPr wrap="square" rtlCol="0">
                <a:spAutoFit/>
              </a:bodyPr>
              <a:lstStyle/>
              <a:p>
                <a:pPr algn="ctr"/>
                <a14:m>
                  <m:oMath xmlns:m="http://schemas.openxmlformats.org/officeDocument/2006/math">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r>
                      <a:rPr lang="it-IT" sz="2400" i="1">
                        <a:latin typeface="Cambria Math" panose="02040503050406030204" pitchFamily="18" charset="0"/>
                      </a:rPr>
                      <m:t> </m:t>
                    </m:r>
                  </m:oMath>
                </a14:m>
                <a:r>
                  <a:rPr lang="it-IT" sz="2400" dirty="0"/>
                  <a:t>= centro Range</a:t>
                </a:r>
              </a:p>
            </p:txBody>
          </p:sp>
        </mc:Choice>
        <mc:Fallback xmlns="">
          <p:sp>
            <p:nvSpPr>
              <p:cNvPr id="26" name="CasellaDiTesto 25">
                <a:extLst>
                  <a:ext uri="{FF2B5EF4-FFF2-40B4-BE49-F238E27FC236}">
                    <a16:creationId xmlns:a16="http://schemas.microsoft.com/office/drawing/2014/main" id="{40D00283-2892-4ADE-88AE-D7B1A21D43B9}"/>
                  </a:ext>
                </a:extLst>
              </p:cNvPr>
              <p:cNvSpPr txBox="1">
                <a:spLocks noRot="1" noChangeAspect="1" noMove="1" noResize="1" noEditPoints="1" noAdjustHandles="1" noChangeArrowheads="1" noChangeShapeType="1" noTextEdit="1"/>
              </p:cNvSpPr>
              <p:nvPr/>
            </p:nvSpPr>
            <p:spPr>
              <a:xfrm>
                <a:off x="3866144" y="5615022"/>
                <a:ext cx="2550883" cy="469164"/>
              </a:xfrm>
              <a:prstGeom prst="rect">
                <a:avLst/>
              </a:prstGeom>
              <a:blipFill>
                <a:blip r:embed="rId5"/>
                <a:stretch>
                  <a:fillRect t="-10390" b="-27273"/>
                </a:stretch>
              </a:blipFill>
            </p:spPr>
            <p:txBody>
              <a:bodyPr/>
              <a:lstStyle/>
              <a:p>
                <a:r>
                  <a:rPr lang="it-IT">
                    <a:noFill/>
                  </a:rPr>
                  <a:t> </a:t>
                </a:r>
              </a:p>
            </p:txBody>
          </p:sp>
        </mc:Fallback>
      </mc:AlternateContent>
      <p:cxnSp>
        <p:nvCxnSpPr>
          <p:cNvPr id="27" name="Connettore 2 26">
            <a:extLst>
              <a:ext uri="{FF2B5EF4-FFF2-40B4-BE49-F238E27FC236}">
                <a16:creationId xmlns:a16="http://schemas.microsoft.com/office/drawing/2014/main" id="{B16F8C66-DB2B-4377-AF24-51A4FD2169E7}"/>
              </a:ext>
            </a:extLst>
          </p:cNvPr>
          <p:cNvCxnSpPr>
            <a:cxnSpLocks/>
          </p:cNvCxnSpPr>
          <p:nvPr/>
        </p:nvCxnSpPr>
        <p:spPr>
          <a:xfrm>
            <a:off x="6416320" y="5849605"/>
            <a:ext cx="321734"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5D7AD541-D539-49B2-AEDA-5B137AC2870C}"/>
              </a:ext>
            </a:extLst>
          </p:cNvPr>
          <p:cNvCxnSpPr>
            <a:cxnSpLocks/>
          </p:cNvCxnSpPr>
          <p:nvPr/>
        </p:nvCxnSpPr>
        <p:spPr>
          <a:xfrm>
            <a:off x="3541608" y="6427749"/>
            <a:ext cx="321734"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8F2660DD-BA2E-4B05-BABE-9F0853DAC545}"/>
                  </a:ext>
                </a:extLst>
              </p:cNvPr>
              <p:cNvSpPr txBox="1"/>
              <p:nvPr/>
            </p:nvSpPr>
            <p:spPr>
              <a:xfrm>
                <a:off x="3862635" y="6122697"/>
                <a:ext cx="25508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𝑟</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𝑖𝑀</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𝑖𝑚</m:t>
                          </m:r>
                        </m:sub>
                      </m:sSub>
                    </m:oMath>
                  </m:oMathPara>
                </a14:m>
                <a:endParaRPr lang="it-IT" sz="2400" dirty="0"/>
              </a:p>
            </p:txBody>
          </p:sp>
        </mc:Choice>
        <mc:Fallback xmlns="">
          <p:sp>
            <p:nvSpPr>
              <p:cNvPr id="32" name="CasellaDiTesto 31">
                <a:extLst>
                  <a:ext uri="{FF2B5EF4-FFF2-40B4-BE49-F238E27FC236}">
                    <a16:creationId xmlns:a16="http://schemas.microsoft.com/office/drawing/2014/main" id="{8F2660DD-BA2E-4B05-BABE-9F0853DAC545}"/>
                  </a:ext>
                </a:extLst>
              </p:cNvPr>
              <p:cNvSpPr txBox="1">
                <a:spLocks noRot="1" noChangeAspect="1" noMove="1" noResize="1" noEditPoints="1" noAdjustHandles="1" noChangeArrowheads="1" noChangeShapeType="1" noTextEdit="1"/>
              </p:cNvSpPr>
              <p:nvPr/>
            </p:nvSpPr>
            <p:spPr>
              <a:xfrm>
                <a:off x="3862635" y="6122697"/>
                <a:ext cx="2550883" cy="461665"/>
              </a:xfrm>
              <a:prstGeom prst="rect">
                <a:avLst/>
              </a:prstGeom>
              <a:blipFill>
                <a:blip r:embed="rId6"/>
                <a:stretch>
                  <a:fillRect b="-10526"/>
                </a:stretch>
              </a:blipFill>
            </p:spPr>
            <p:txBody>
              <a:bodyPr/>
              <a:lstStyle/>
              <a:p>
                <a:r>
                  <a:rPr lang="it-IT">
                    <a:noFill/>
                  </a:rPr>
                  <a:t> </a:t>
                </a:r>
              </a:p>
            </p:txBody>
          </p:sp>
        </mc:Fallback>
      </mc:AlternateContent>
      <p:pic>
        <p:nvPicPr>
          <p:cNvPr id="3074" name="Picture 2">
            <a:extLst>
              <a:ext uri="{FF2B5EF4-FFF2-40B4-BE49-F238E27FC236}">
                <a16:creationId xmlns:a16="http://schemas.microsoft.com/office/drawing/2014/main" id="{6745B84E-C55C-4D93-A907-825709F619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1499274"/>
            <a:ext cx="7881348" cy="366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85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E078FC-84FB-4A0A-A40E-FE4DD9B55F44}"/>
              </a:ext>
            </a:extLst>
          </p:cNvPr>
          <p:cNvSpPr>
            <a:spLocks noGrp="1"/>
          </p:cNvSpPr>
          <p:nvPr>
            <p:ph type="title"/>
          </p:nvPr>
        </p:nvSpPr>
        <p:spPr/>
        <p:txBody>
          <a:bodyPr>
            <a:normAutofit/>
          </a:bodyPr>
          <a:lstStyle/>
          <a:p>
            <a:r>
              <a:rPr lang="en-US" dirty="0" err="1"/>
              <a:t>Sommario</a:t>
            </a:r>
            <a:r>
              <a:rPr lang="en-US" dirty="0"/>
              <a:t>: CLIK</a:t>
            </a:r>
            <a:endParaRPr lang="it-IT" dirty="0"/>
          </a:p>
        </p:txBody>
      </p:sp>
      <mc:AlternateContent xmlns:mc="http://schemas.openxmlformats.org/markup-compatibility/2006" xmlns:a14="http://schemas.microsoft.com/office/drawing/2010/main">
        <mc:Choice Requires="a14">
          <p:sp>
            <p:nvSpPr>
              <p:cNvPr id="4" name="Rettangolo 3">
                <a:extLst>
                  <a:ext uri="{FF2B5EF4-FFF2-40B4-BE49-F238E27FC236}">
                    <a16:creationId xmlns:a16="http://schemas.microsoft.com/office/drawing/2014/main" id="{82DA1C88-E98E-416A-B778-11A6333B9862}"/>
                  </a:ext>
                </a:extLst>
              </p:cNvPr>
              <p:cNvSpPr/>
              <p:nvPr/>
            </p:nvSpPr>
            <p:spPr>
              <a:xfrm>
                <a:off x="2676699" y="2253869"/>
                <a:ext cx="6838602" cy="922176"/>
              </a:xfrm>
              <a:prstGeom prst="rect">
                <a:avLst/>
              </a:prstGeom>
              <a:solidFill>
                <a:srgbClr val="F1F8EC"/>
              </a:solidFill>
              <a:ln>
                <a:solidFill>
                  <a:schemeClr val="accent6">
                    <a:lumMod val="75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it-IT" sz="2400" i="1" smtClean="0">
                              <a:latin typeface="Cambria Math" panose="02040503050406030204" pitchFamily="18" charset="0"/>
                            </a:rPr>
                          </m:ctrlPr>
                        </m:accPr>
                        <m:e>
                          <m:r>
                            <a:rPr lang="it-IT" sz="2400" b="0" i="1" smtClean="0">
                              <a:latin typeface="Cambria Math" panose="02040503050406030204" pitchFamily="18" charset="0"/>
                            </a:rPr>
                            <m:t>𝑞</m:t>
                          </m:r>
                        </m:e>
                      </m:acc>
                      <m:r>
                        <a:rPr lang="it-IT" sz="2400" b="0" i="1" smtClean="0">
                          <a:latin typeface="Cambria Math" panose="02040503050406030204" pitchFamily="18" charset="0"/>
                        </a:rPr>
                        <m:t>= </m:t>
                      </m:r>
                      <m:sSup>
                        <m:sSupPr>
                          <m:ctrlPr>
                            <a:rPr lang="it-IT" sz="2400" b="0" i="1" smtClean="0">
                              <a:latin typeface="Cambria Math" panose="02040503050406030204" pitchFamily="18" charset="0"/>
                            </a:rPr>
                          </m:ctrlPr>
                        </m:sSupPr>
                        <m:e>
                          <m:r>
                            <a:rPr lang="it-IT" sz="2400" b="0" i="1" smtClean="0">
                              <a:latin typeface="Cambria Math" panose="02040503050406030204" pitchFamily="18" charset="0"/>
                            </a:rPr>
                            <m:t>𝐽𝑤</m:t>
                          </m:r>
                        </m:e>
                        <m:sup>
                          <m:r>
                            <a:rPr lang="it-IT" sz="2400" b="0" i="1" smtClean="0">
                              <a:latin typeface="Cambria Math" panose="02040503050406030204" pitchFamily="18" charset="0"/>
                            </a:rPr>
                            <m:t>𝑅</m:t>
                          </m:r>
                        </m:sup>
                      </m:sSup>
                      <m:r>
                        <a:rPr lang="it-IT" sz="2400" b="0" i="1" smtClean="0">
                          <a:latin typeface="Cambria Math" panose="02040503050406030204" pitchFamily="18" charset="0"/>
                        </a:rPr>
                        <m:t> </m:t>
                      </m:r>
                      <m:d>
                        <m:dPr>
                          <m:ctrlPr>
                            <a:rPr lang="it-IT" sz="2400" b="0" i="1" smtClean="0">
                              <a:latin typeface="Cambria Math" panose="02040503050406030204" pitchFamily="18" charset="0"/>
                            </a:rPr>
                          </m:ctrlPr>
                        </m:dPr>
                        <m:e>
                          <m:f>
                            <m:fPr>
                              <m:type m:val="noBar"/>
                              <m:ctrlPr>
                                <a:rPr lang="it-IT" sz="2400" b="0" i="1" smtClean="0">
                                  <a:latin typeface="Cambria Math" panose="02040503050406030204" pitchFamily="18" charset="0"/>
                                </a:rPr>
                              </m:ctrlPr>
                            </m:fPr>
                            <m:num>
                              <m:sSub>
                                <m:sSubPr>
                                  <m:ctrlPr>
                                    <a:rPr lang="it-IT" sz="2400" b="0" i="1" smtClean="0">
                                      <a:solidFill>
                                        <a:schemeClr val="accent5">
                                          <a:lumMod val="75000"/>
                                        </a:schemeClr>
                                      </a:solidFill>
                                      <a:latin typeface="Cambria Math" panose="02040503050406030204" pitchFamily="18" charset="0"/>
                                    </a:rPr>
                                  </m:ctrlPr>
                                </m:sSubPr>
                                <m:e>
                                  <m:r>
                                    <a:rPr lang="it-IT" sz="2400" b="0" i="1" smtClean="0">
                                      <a:solidFill>
                                        <a:schemeClr val="accent5">
                                          <a:lumMod val="75000"/>
                                        </a:schemeClr>
                                      </a:solidFill>
                                      <a:latin typeface="Cambria Math" panose="02040503050406030204" pitchFamily="18" charset="0"/>
                                    </a:rPr>
                                    <m:t>𝑣</m:t>
                                  </m:r>
                                </m:e>
                                <m:sub>
                                  <m:r>
                                    <a:rPr lang="it-IT" sz="2400" b="0" i="1" smtClean="0">
                                      <a:solidFill>
                                        <a:schemeClr val="accent5">
                                          <a:lumMod val="75000"/>
                                        </a:schemeClr>
                                      </a:solidFill>
                                      <a:latin typeface="Cambria Math" panose="02040503050406030204" pitchFamily="18" charset="0"/>
                                    </a:rPr>
                                    <m:t>𝑑𝑒𝑠</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𝐾</m:t>
                                  </m:r>
                                </m:e>
                                <m:sub>
                                  <m:r>
                                    <a:rPr lang="it-IT" sz="2400" b="0" i="1" smtClean="0">
                                      <a:latin typeface="Cambria Math" panose="02040503050406030204" pitchFamily="18" charset="0"/>
                                    </a:rPr>
                                    <m:t>𝑝</m:t>
                                  </m:r>
                                </m:sub>
                              </m:sSub>
                              <m:r>
                                <a:rPr lang="it-IT" sz="2400" b="0" i="1" smtClean="0">
                                  <a:latin typeface="Cambria Math" panose="02040503050406030204" pitchFamily="18" charset="0"/>
                                </a:rPr>
                                <m:t> </m:t>
                              </m:r>
                              <m:sSub>
                                <m:sSubPr>
                                  <m:ctrlPr>
                                    <a:rPr lang="it-IT" sz="2400" b="0" i="1" smtClean="0">
                                      <a:solidFill>
                                        <a:schemeClr val="accent4">
                                          <a:lumMod val="75000"/>
                                        </a:schemeClr>
                                      </a:solidFill>
                                      <a:latin typeface="Cambria Math" panose="02040503050406030204" pitchFamily="18" charset="0"/>
                                    </a:rPr>
                                  </m:ctrlPr>
                                </m:sSubPr>
                                <m:e>
                                  <m:r>
                                    <a:rPr lang="it-IT" sz="2400" b="0" i="1" smtClean="0">
                                      <a:solidFill>
                                        <a:schemeClr val="accent4">
                                          <a:lumMod val="75000"/>
                                        </a:schemeClr>
                                      </a:solidFill>
                                      <a:latin typeface="Cambria Math" panose="02040503050406030204" pitchFamily="18" charset="0"/>
                                    </a:rPr>
                                    <m:t>𝑒</m:t>
                                  </m:r>
                                </m:e>
                                <m:sub>
                                  <m:r>
                                    <a:rPr lang="it-IT" sz="2400" b="0" i="1" smtClean="0">
                                      <a:solidFill>
                                        <a:schemeClr val="accent4">
                                          <a:lumMod val="75000"/>
                                        </a:schemeClr>
                                      </a:solidFill>
                                      <a:latin typeface="Cambria Math" panose="02040503050406030204" pitchFamily="18" charset="0"/>
                                    </a:rPr>
                                    <m:t>𝑝</m:t>
                                  </m:r>
                                </m:sub>
                              </m:sSub>
                            </m:num>
                            <m:den>
                              <m:sSub>
                                <m:sSubPr>
                                  <m:ctrlPr>
                                    <a:rPr lang="it-IT" sz="2400" b="0" i="1" smtClean="0">
                                      <a:solidFill>
                                        <a:schemeClr val="accent5">
                                          <a:lumMod val="75000"/>
                                        </a:schemeClr>
                                      </a:solidFill>
                                      <a:latin typeface="Cambria Math" panose="02040503050406030204" pitchFamily="18" charset="0"/>
                                    </a:rPr>
                                  </m:ctrlPr>
                                </m:sSubPr>
                                <m:e>
                                  <m:r>
                                    <a:rPr lang="it-IT" sz="2400" i="1">
                                      <a:solidFill>
                                        <a:schemeClr val="accent5">
                                          <a:lumMod val="75000"/>
                                        </a:schemeClr>
                                      </a:solidFill>
                                      <a:latin typeface="Cambria Math" panose="02040503050406030204" pitchFamily="18" charset="0"/>
                                    </a:rPr>
                                    <m:t>𝑤</m:t>
                                  </m:r>
                                </m:e>
                                <m:sub>
                                  <m:r>
                                    <a:rPr lang="it-IT" sz="2400" i="1">
                                      <a:solidFill>
                                        <a:schemeClr val="accent5">
                                          <a:lumMod val="75000"/>
                                        </a:schemeClr>
                                      </a:solidFill>
                                      <a:latin typeface="Cambria Math" panose="02040503050406030204" pitchFamily="18" charset="0"/>
                                    </a:rPr>
                                    <m:t>𝑑𝑒𝑠</m:t>
                                  </m:r>
                                </m:sub>
                              </m:sSub>
                              <m:r>
                                <a:rPr lang="it-IT" sz="2400" b="0" i="1" smtClean="0">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𝐾</m:t>
                                  </m:r>
                                </m:e>
                                <m:sub>
                                  <m:r>
                                    <a:rPr lang="it-IT" sz="2400" b="0" i="1" smtClean="0">
                                      <a:latin typeface="Cambria Math" panose="02040503050406030204" pitchFamily="18" charset="0"/>
                                    </a:rPr>
                                    <m:t>𝑜</m:t>
                                  </m:r>
                                </m:sub>
                              </m:sSub>
                              <m:r>
                                <a:rPr lang="it-IT" sz="2400" b="0" i="1" smtClean="0">
                                  <a:latin typeface="Cambria Math" panose="02040503050406030204" pitchFamily="18" charset="0"/>
                                </a:rPr>
                                <m:t> </m:t>
                              </m:r>
                              <m:sSub>
                                <m:sSubPr>
                                  <m:ctrlPr>
                                    <a:rPr lang="it-IT" sz="2400" b="0" i="1" smtClean="0">
                                      <a:solidFill>
                                        <a:schemeClr val="accent4">
                                          <a:lumMod val="75000"/>
                                        </a:schemeClr>
                                      </a:solidFill>
                                      <a:latin typeface="Cambria Math" panose="02040503050406030204" pitchFamily="18" charset="0"/>
                                    </a:rPr>
                                  </m:ctrlPr>
                                </m:sSubPr>
                                <m:e>
                                  <m:r>
                                    <a:rPr lang="it-IT" sz="2400" i="1">
                                      <a:solidFill>
                                        <a:schemeClr val="accent4">
                                          <a:lumMod val="75000"/>
                                        </a:schemeClr>
                                      </a:solidFill>
                                      <a:latin typeface="Cambria Math" panose="02040503050406030204" pitchFamily="18" charset="0"/>
                                    </a:rPr>
                                    <m:t>𝑒</m:t>
                                  </m:r>
                                </m:e>
                                <m:sub>
                                  <m:r>
                                    <a:rPr lang="it-IT" sz="2400" b="0" i="1" smtClean="0">
                                      <a:solidFill>
                                        <a:schemeClr val="accent4">
                                          <a:lumMod val="75000"/>
                                        </a:schemeClr>
                                      </a:solidFill>
                                      <a:latin typeface="Cambria Math" panose="02040503050406030204" pitchFamily="18" charset="0"/>
                                    </a:rPr>
                                    <m:t>𝑜</m:t>
                                  </m:r>
                                </m:sub>
                              </m:sSub>
                            </m:den>
                          </m:f>
                        </m:e>
                      </m:d>
                      <m:r>
                        <a:rPr lang="it-IT" sz="2400" b="0" i="1" smtClean="0">
                          <a:latin typeface="Cambria Math" panose="02040503050406030204" pitchFamily="18" charset="0"/>
                        </a:rPr>
                        <m:t> +</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𝐼</m:t>
                          </m:r>
                          <m:r>
                            <a:rPr lang="it-IT" sz="2400" b="0" i="1" smtClean="0">
                              <a:latin typeface="Cambria Math" panose="02040503050406030204" pitchFamily="18" charset="0"/>
                            </a:rPr>
                            <m:t> −</m:t>
                          </m:r>
                          <m:sSup>
                            <m:sSupPr>
                              <m:ctrlPr>
                                <a:rPr lang="it-IT" sz="2400" i="1">
                                  <a:latin typeface="Cambria Math" panose="02040503050406030204" pitchFamily="18" charset="0"/>
                                </a:rPr>
                              </m:ctrlPr>
                            </m:sSupPr>
                            <m:e>
                              <m:r>
                                <a:rPr lang="it-IT" sz="2400" i="1">
                                  <a:latin typeface="Cambria Math" panose="02040503050406030204" pitchFamily="18" charset="0"/>
                                </a:rPr>
                                <m:t>𝐽𝑤</m:t>
                              </m:r>
                            </m:e>
                            <m:sup>
                              <m:r>
                                <a:rPr lang="it-IT" sz="2400" i="1">
                                  <a:latin typeface="Cambria Math" panose="02040503050406030204" pitchFamily="18" charset="0"/>
                                </a:rPr>
                                <m:t>𝑅</m:t>
                              </m:r>
                            </m:sup>
                          </m:sSup>
                          <m:r>
                            <a:rPr lang="it-IT" sz="2400" b="0" i="1" smtClean="0">
                              <a:latin typeface="Cambria Math" panose="02040503050406030204" pitchFamily="18" charset="0"/>
                            </a:rPr>
                            <m:t> </m:t>
                          </m:r>
                          <m:r>
                            <a:rPr lang="it-IT" sz="2400" b="0" i="1" smtClean="0">
                              <a:latin typeface="Cambria Math" panose="02040503050406030204" pitchFamily="18" charset="0"/>
                            </a:rPr>
                            <m:t>𝐽𝑤</m:t>
                          </m:r>
                        </m:e>
                      </m:d>
                      <m:r>
                        <m:rPr>
                          <m:sty m:val="p"/>
                        </m:rP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𝑞</m:t>
                      </m:r>
                      <m:r>
                        <a:rPr lang="it-IT" sz="2400" b="0" i="1" smtClean="0">
                          <a:latin typeface="Cambria Math" panose="02040503050406030204" pitchFamily="18" charset="0"/>
                          <a:ea typeface="Cambria Math" panose="02040503050406030204" pitchFamily="18" charset="0"/>
                        </a:rPr>
                        <m:t> </m:t>
                      </m:r>
                      <m:r>
                        <a:rPr lang="it-IT" sz="2400" b="0" i="1" smtClean="0">
                          <a:solidFill>
                            <a:schemeClr val="accent2">
                              <a:lumMod val="75000"/>
                            </a:schemeClr>
                          </a:solidFill>
                          <a:latin typeface="Cambria Math" panose="02040503050406030204" pitchFamily="18" charset="0"/>
                          <a:ea typeface="Cambria Math" panose="02040503050406030204" pitchFamily="18" charset="0"/>
                        </a:rPr>
                        <m:t>𝐻</m:t>
                      </m:r>
                      <m:r>
                        <a:rPr lang="it-IT" sz="2400" b="0" i="1" smtClean="0">
                          <a:solidFill>
                            <a:schemeClr val="accent2">
                              <a:lumMod val="75000"/>
                            </a:schemeClr>
                          </a:solidFill>
                          <a:latin typeface="Cambria Math" panose="02040503050406030204" pitchFamily="18" charset="0"/>
                          <a:ea typeface="Cambria Math" panose="02040503050406030204" pitchFamily="18" charset="0"/>
                        </a:rPr>
                        <m:t>(</m:t>
                      </m:r>
                      <m:r>
                        <a:rPr lang="it-IT" sz="2400" b="0" i="1" smtClean="0">
                          <a:solidFill>
                            <a:schemeClr val="accent2">
                              <a:lumMod val="75000"/>
                            </a:schemeClr>
                          </a:solidFill>
                          <a:latin typeface="Cambria Math" panose="02040503050406030204" pitchFamily="18" charset="0"/>
                          <a:ea typeface="Cambria Math" panose="02040503050406030204" pitchFamily="18" charset="0"/>
                        </a:rPr>
                        <m:t>𝑞</m:t>
                      </m:r>
                      <m:r>
                        <a:rPr lang="it-IT" sz="2400" b="0" i="1" smtClean="0">
                          <a:solidFill>
                            <a:schemeClr val="accent2">
                              <a:lumMod val="75000"/>
                            </a:schemeClr>
                          </a:solidFill>
                          <a:latin typeface="Cambria Math" panose="02040503050406030204" pitchFamily="18" charset="0"/>
                          <a:ea typeface="Cambria Math" panose="02040503050406030204" pitchFamily="18" charset="0"/>
                        </a:rPr>
                        <m:t>)</m:t>
                      </m:r>
                    </m:oMath>
                  </m:oMathPara>
                </a14:m>
                <a:endParaRPr lang="it-IT" sz="2400" dirty="0"/>
              </a:p>
            </p:txBody>
          </p:sp>
        </mc:Choice>
        <mc:Fallback xmlns="">
          <p:sp>
            <p:nvSpPr>
              <p:cNvPr id="4" name="Rettangolo 3">
                <a:extLst>
                  <a:ext uri="{FF2B5EF4-FFF2-40B4-BE49-F238E27FC236}">
                    <a16:creationId xmlns:a16="http://schemas.microsoft.com/office/drawing/2014/main" id="{82DA1C88-E98E-416A-B778-11A6333B9862}"/>
                  </a:ext>
                </a:extLst>
              </p:cNvPr>
              <p:cNvSpPr>
                <a:spLocks noRot="1" noChangeAspect="1" noMove="1" noResize="1" noEditPoints="1" noAdjustHandles="1" noChangeArrowheads="1" noChangeShapeType="1" noTextEdit="1"/>
              </p:cNvSpPr>
              <p:nvPr/>
            </p:nvSpPr>
            <p:spPr>
              <a:xfrm>
                <a:off x="2676699" y="2253869"/>
                <a:ext cx="6838602" cy="922176"/>
              </a:xfrm>
              <a:prstGeom prst="rect">
                <a:avLst/>
              </a:prstGeom>
              <a:blipFill>
                <a:blip r:embed="rId3"/>
                <a:stretch>
                  <a:fillRect/>
                </a:stretch>
              </a:blipFill>
              <a:ln>
                <a:solidFill>
                  <a:schemeClr val="accent6">
                    <a:lumMod val="75000"/>
                  </a:schemeClr>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529CCB88-B954-415B-9336-B6D6EE1BA16C}"/>
                  </a:ext>
                </a:extLst>
              </p:cNvPr>
              <p:cNvSpPr txBox="1"/>
              <p:nvPr/>
            </p:nvSpPr>
            <p:spPr>
              <a:xfrm>
                <a:off x="8242478" y="3099243"/>
                <a:ext cx="3962399" cy="8446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it-IT" sz="2000" i="1" smtClean="0">
                          <a:solidFill>
                            <a:schemeClr val="accent2">
                              <a:lumMod val="75000"/>
                            </a:schemeClr>
                          </a:solidFill>
                          <a:latin typeface="Cambria Math" panose="02040503050406030204" pitchFamily="18" charset="0"/>
                        </a:rPr>
                        <m:t>𝐻</m:t>
                      </m:r>
                      <m:d>
                        <m:dPr>
                          <m:ctrlPr>
                            <a:rPr lang="it-IT" sz="2000" i="1">
                              <a:solidFill>
                                <a:schemeClr val="accent2">
                                  <a:lumMod val="75000"/>
                                </a:schemeClr>
                              </a:solidFill>
                              <a:latin typeface="Cambria Math" panose="02040503050406030204" pitchFamily="18" charset="0"/>
                            </a:rPr>
                          </m:ctrlPr>
                        </m:dPr>
                        <m:e>
                          <m:r>
                            <a:rPr lang="it-IT" sz="2000" i="1">
                              <a:solidFill>
                                <a:schemeClr val="accent2">
                                  <a:lumMod val="75000"/>
                                </a:schemeClr>
                              </a:solidFill>
                              <a:latin typeface="Cambria Math" panose="02040503050406030204" pitchFamily="18" charset="0"/>
                            </a:rPr>
                            <m:t>𝑞</m:t>
                          </m:r>
                        </m:e>
                      </m:d>
                      <m:r>
                        <a:rPr lang="it-IT" sz="2000" i="1">
                          <a:solidFill>
                            <a:schemeClr val="accent2">
                              <a:lumMod val="75000"/>
                            </a:schemeClr>
                          </a:solidFill>
                          <a:latin typeface="Cambria Math" panose="02040503050406030204" pitchFamily="18" charset="0"/>
                        </a:rPr>
                        <m:t>=−</m:t>
                      </m:r>
                      <m:f>
                        <m:fPr>
                          <m:ctrlPr>
                            <a:rPr lang="it-IT" sz="2000" i="1">
                              <a:solidFill>
                                <a:schemeClr val="accent2">
                                  <a:lumMod val="75000"/>
                                </a:schemeClr>
                              </a:solidFill>
                              <a:latin typeface="Cambria Math" panose="02040503050406030204" pitchFamily="18" charset="0"/>
                            </a:rPr>
                          </m:ctrlPr>
                        </m:fPr>
                        <m:num>
                          <m:r>
                            <a:rPr lang="it-IT" sz="2000" i="1">
                              <a:solidFill>
                                <a:schemeClr val="accent2">
                                  <a:lumMod val="75000"/>
                                </a:schemeClr>
                              </a:solidFill>
                              <a:latin typeface="Cambria Math" panose="02040503050406030204" pitchFamily="18" charset="0"/>
                            </a:rPr>
                            <m:t>1</m:t>
                          </m:r>
                        </m:num>
                        <m:den>
                          <m:r>
                            <a:rPr lang="it-IT" sz="2000" i="1">
                              <a:solidFill>
                                <a:schemeClr val="accent2">
                                  <a:lumMod val="75000"/>
                                </a:schemeClr>
                              </a:solidFill>
                              <a:latin typeface="Cambria Math" panose="02040503050406030204" pitchFamily="18" charset="0"/>
                            </a:rPr>
                            <m:t>2</m:t>
                          </m:r>
                          <m:r>
                            <a:rPr lang="it-IT" sz="2000" i="1">
                              <a:solidFill>
                                <a:schemeClr val="accent2">
                                  <a:lumMod val="75000"/>
                                </a:schemeClr>
                              </a:solidFill>
                              <a:latin typeface="Cambria Math" panose="02040503050406030204" pitchFamily="18" charset="0"/>
                            </a:rPr>
                            <m:t>𝑛</m:t>
                          </m:r>
                        </m:den>
                      </m:f>
                      <m:nary>
                        <m:naryPr>
                          <m:chr m:val="∑"/>
                          <m:limLoc m:val="subSup"/>
                          <m:ctrlPr>
                            <a:rPr lang="it-IT" sz="2000" i="1">
                              <a:solidFill>
                                <a:schemeClr val="accent2">
                                  <a:lumMod val="75000"/>
                                </a:schemeClr>
                              </a:solidFill>
                              <a:latin typeface="Cambria Math" panose="02040503050406030204" pitchFamily="18" charset="0"/>
                            </a:rPr>
                          </m:ctrlPr>
                        </m:naryPr>
                        <m:sub>
                          <m:r>
                            <m:rPr>
                              <m:brk m:alnAt="25"/>
                            </m:rPr>
                            <a:rPr lang="it-IT" sz="2000" i="1">
                              <a:solidFill>
                                <a:schemeClr val="accent2">
                                  <a:lumMod val="75000"/>
                                </a:schemeClr>
                              </a:solidFill>
                              <a:latin typeface="Cambria Math" panose="02040503050406030204" pitchFamily="18" charset="0"/>
                            </a:rPr>
                            <m:t>𝑖</m:t>
                          </m:r>
                          <m:r>
                            <a:rPr lang="it-IT" sz="2000" i="1">
                              <a:solidFill>
                                <a:schemeClr val="accent2">
                                  <a:lumMod val="75000"/>
                                </a:schemeClr>
                              </a:solidFill>
                              <a:latin typeface="Cambria Math" panose="02040503050406030204" pitchFamily="18" charset="0"/>
                            </a:rPr>
                            <m:t>=1</m:t>
                          </m:r>
                        </m:sub>
                        <m:sup>
                          <m:r>
                            <a:rPr lang="it-IT" sz="2000" i="1">
                              <a:solidFill>
                                <a:schemeClr val="accent2">
                                  <a:lumMod val="75000"/>
                                </a:schemeClr>
                              </a:solidFill>
                              <a:latin typeface="Cambria Math" panose="02040503050406030204" pitchFamily="18" charset="0"/>
                            </a:rPr>
                            <m:t>𝑛</m:t>
                          </m:r>
                        </m:sup>
                        <m:e>
                          <m:sSup>
                            <m:sSupPr>
                              <m:ctrlPr>
                                <a:rPr lang="it-IT" sz="2000" i="1">
                                  <a:solidFill>
                                    <a:schemeClr val="accent2">
                                      <a:lumMod val="75000"/>
                                    </a:schemeClr>
                                  </a:solidFill>
                                  <a:latin typeface="Cambria Math" panose="02040503050406030204" pitchFamily="18" charset="0"/>
                                </a:rPr>
                              </m:ctrlPr>
                            </m:sSupPr>
                            <m:e>
                              <m:d>
                                <m:dPr>
                                  <m:ctrlPr>
                                    <a:rPr lang="it-IT" sz="2000" i="1">
                                      <a:solidFill>
                                        <a:schemeClr val="accent2">
                                          <a:lumMod val="75000"/>
                                        </a:schemeClr>
                                      </a:solidFill>
                                      <a:latin typeface="Cambria Math" panose="02040503050406030204" pitchFamily="18" charset="0"/>
                                    </a:rPr>
                                  </m:ctrlPr>
                                </m:dPr>
                                <m:e>
                                  <m:f>
                                    <m:fPr>
                                      <m:ctrlPr>
                                        <a:rPr lang="it-IT" sz="2000" i="1">
                                          <a:solidFill>
                                            <a:schemeClr val="accent2">
                                              <a:lumMod val="75000"/>
                                            </a:schemeClr>
                                          </a:solidFill>
                                          <a:latin typeface="Cambria Math" panose="02040503050406030204" pitchFamily="18" charset="0"/>
                                        </a:rPr>
                                      </m:ctrlPr>
                                    </m:fPr>
                                    <m:num>
                                      <m:sSub>
                                        <m:sSubPr>
                                          <m:ctrlPr>
                                            <a:rPr lang="it-IT" sz="2000" i="1">
                                              <a:solidFill>
                                                <a:schemeClr val="accent2">
                                                  <a:lumMod val="75000"/>
                                                </a:schemeClr>
                                              </a:solidFill>
                                              <a:latin typeface="Cambria Math" panose="02040503050406030204" pitchFamily="18" charset="0"/>
                                            </a:rPr>
                                          </m:ctrlPr>
                                        </m:sSubPr>
                                        <m:e>
                                          <m:r>
                                            <a:rPr lang="it-IT" sz="2000" i="1">
                                              <a:solidFill>
                                                <a:schemeClr val="accent2">
                                                  <a:lumMod val="75000"/>
                                                </a:schemeClr>
                                              </a:solidFill>
                                              <a:latin typeface="Cambria Math" panose="02040503050406030204" pitchFamily="18" charset="0"/>
                                            </a:rPr>
                                            <m:t>𝑞</m:t>
                                          </m:r>
                                        </m:e>
                                        <m:sub>
                                          <m:r>
                                            <a:rPr lang="it-IT" sz="2000" i="1">
                                              <a:solidFill>
                                                <a:schemeClr val="accent2">
                                                  <a:lumMod val="75000"/>
                                                </a:schemeClr>
                                              </a:solidFill>
                                              <a:latin typeface="Cambria Math" panose="02040503050406030204" pitchFamily="18" charset="0"/>
                                            </a:rPr>
                                            <m:t>𝑖</m:t>
                                          </m:r>
                                        </m:sub>
                                      </m:sSub>
                                      <m:r>
                                        <a:rPr lang="it-IT" sz="2000" i="1">
                                          <a:solidFill>
                                            <a:schemeClr val="accent2">
                                              <a:lumMod val="75000"/>
                                            </a:schemeClr>
                                          </a:solidFill>
                                          <a:latin typeface="Cambria Math" panose="02040503050406030204" pitchFamily="18" charset="0"/>
                                        </a:rPr>
                                        <m:t>−</m:t>
                                      </m:r>
                                      <m:sSub>
                                        <m:sSubPr>
                                          <m:ctrlPr>
                                            <a:rPr lang="it-IT" sz="2000" i="1">
                                              <a:solidFill>
                                                <a:schemeClr val="accent2">
                                                  <a:lumMod val="75000"/>
                                                </a:schemeClr>
                                              </a:solidFill>
                                              <a:latin typeface="Cambria Math" panose="02040503050406030204" pitchFamily="18" charset="0"/>
                                            </a:rPr>
                                          </m:ctrlPr>
                                        </m:sSubPr>
                                        <m:e>
                                          <m:acc>
                                            <m:accPr>
                                              <m:chr m:val="̅"/>
                                              <m:ctrlPr>
                                                <a:rPr lang="it-IT" sz="2000" i="1">
                                                  <a:solidFill>
                                                    <a:schemeClr val="accent2">
                                                      <a:lumMod val="75000"/>
                                                    </a:schemeClr>
                                                  </a:solidFill>
                                                  <a:latin typeface="Cambria Math" panose="02040503050406030204" pitchFamily="18" charset="0"/>
                                                </a:rPr>
                                              </m:ctrlPr>
                                            </m:accPr>
                                            <m:e>
                                              <m:r>
                                                <a:rPr lang="it-IT" sz="2000" i="1">
                                                  <a:solidFill>
                                                    <a:schemeClr val="accent2">
                                                      <a:lumMod val="75000"/>
                                                    </a:schemeClr>
                                                  </a:solidFill>
                                                  <a:latin typeface="Cambria Math" panose="02040503050406030204" pitchFamily="18" charset="0"/>
                                                </a:rPr>
                                                <m:t>𝑞</m:t>
                                              </m:r>
                                            </m:e>
                                          </m:acc>
                                        </m:e>
                                        <m:sub>
                                          <m:r>
                                            <a:rPr lang="it-IT" sz="2000" i="1">
                                              <a:solidFill>
                                                <a:schemeClr val="accent2">
                                                  <a:lumMod val="75000"/>
                                                </a:schemeClr>
                                              </a:solidFill>
                                              <a:latin typeface="Cambria Math" panose="02040503050406030204" pitchFamily="18" charset="0"/>
                                            </a:rPr>
                                            <m:t>𝑖</m:t>
                                          </m:r>
                                        </m:sub>
                                      </m:sSub>
                                    </m:num>
                                    <m:den>
                                      <m:sSub>
                                        <m:sSubPr>
                                          <m:ctrlPr>
                                            <a:rPr lang="it-IT" sz="2000" i="1">
                                              <a:solidFill>
                                                <a:schemeClr val="accent2">
                                                  <a:lumMod val="75000"/>
                                                </a:schemeClr>
                                              </a:solidFill>
                                              <a:latin typeface="Cambria Math" panose="02040503050406030204" pitchFamily="18" charset="0"/>
                                            </a:rPr>
                                          </m:ctrlPr>
                                        </m:sSubPr>
                                        <m:e>
                                          <m:r>
                                            <a:rPr lang="it-IT" sz="2000" i="1">
                                              <a:solidFill>
                                                <a:schemeClr val="accent2">
                                                  <a:lumMod val="75000"/>
                                                </a:schemeClr>
                                              </a:solidFill>
                                              <a:latin typeface="Cambria Math" panose="02040503050406030204" pitchFamily="18" charset="0"/>
                                            </a:rPr>
                                            <m:t>𝑞</m:t>
                                          </m:r>
                                        </m:e>
                                        <m:sub>
                                          <m:r>
                                            <a:rPr lang="it-IT" sz="2000" i="1">
                                              <a:solidFill>
                                                <a:schemeClr val="accent2">
                                                  <a:lumMod val="75000"/>
                                                </a:schemeClr>
                                              </a:solidFill>
                                              <a:latin typeface="Cambria Math" panose="02040503050406030204" pitchFamily="18" charset="0"/>
                                            </a:rPr>
                                            <m:t>𝑖𝑀</m:t>
                                          </m:r>
                                        </m:sub>
                                      </m:sSub>
                                      <m:r>
                                        <a:rPr lang="it-IT" sz="2000" i="1">
                                          <a:solidFill>
                                            <a:schemeClr val="accent2">
                                              <a:lumMod val="75000"/>
                                            </a:schemeClr>
                                          </a:solidFill>
                                          <a:latin typeface="Cambria Math" panose="02040503050406030204" pitchFamily="18" charset="0"/>
                                        </a:rPr>
                                        <m:t>−</m:t>
                                      </m:r>
                                      <m:sSub>
                                        <m:sSubPr>
                                          <m:ctrlPr>
                                            <a:rPr lang="it-IT" sz="2000" i="1">
                                              <a:solidFill>
                                                <a:schemeClr val="accent2">
                                                  <a:lumMod val="75000"/>
                                                </a:schemeClr>
                                              </a:solidFill>
                                              <a:latin typeface="Cambria Math" panose="02040503050406030204" pitchFamily="18" charset="0"/>
                                            </a:rPr>
                                          </m:ctrlPr>
                                        </m:sSubPr>
                                        <m:e>
                                          <m:r>
                                            <a:rPr lang="it-IT" sz="2000" i="1">
                                              <a:solidFill>
                                                <a:schemeClr val="accent2">
                                                  <a:lumMod val="75000"/>
                                                </a:schemeClr>
                                              </a:solidFill>
                                              <a:latin typeface="Cambria Math" panose="02040503050406030204" pitchFamily="18" charset="0"/>
                                            </a:rPr>
                                            <m:t>𝑞</m:t>
                                          </m:r>
                                        </m:e>
                                        <m:sub>
                                          <m:r>
                                            <a:rPr lang="it-IT" sz="2000" i="1">
                                              <a:solidFill>
                                                <a:schemeClr val="accent2">
                                                  <a:lumMod val="75000"/>
                                                </a:schemeClr>
                                              </a:solidFill>
                                              <a:latin typeface="Cambria Math" panose="02040503050406030204" pitchFamily="18" charset="0"/>
                                            </a:rPr>
                                            <m:t>𝑖𝑚</m:t>
                                          </m:r>
                                        </m:sub>
                                      </m:sSub>
                                    </m:den>
                                  </m:f>
                                </m:e>
                              </m:d>
                            </m:e>
                            <m:sup>
                              <m:r>
                                <a:rPr lang="it-IT" sz="2000" i="1">
                                  <a:solidFill>
                                    <a:schemeClr val="accent2">
                                      <a:lumMod val="75000"/>
                                    </a:schemeClr>
                                  </a:solidFill>
                                  <a:latin typeface="Cambria Math" panose="02040503050406030204" pitchFamily="18" charset="0"/>
                                </a:rPr>
                                <m:t>2</m:t>
                              </m:r>
                            </m:sup>
                          </m:sSup>
                        </m:e>
                      </m:nary>
                    </m:oMath>
                  </m:oMathPara>
                </a14:m>
                <a:endParaRPr lang="it-IT" sz="2400" dirty="0"/>
              </a:p>
            </p:txBody>
          </p:sp>
        </mc:Choice>
        <mc:Fallback xmlns="">
          <p:sp>
            <p:nvSpPr>
              <p:cNvPr id="5" name="CasellaDiTesto 4">
                <a:extLst>
                  <a:ext uri="{FF2B5EF4-FFF2-40B4-BE49-F238E27FC236}">
                    <a16:creationId xmlns:a16="http://schemas.microsoft.com/office/drawing/2014/main" id="{529CCB88-B954-415B-9336-B6D6EE1BA16C}"/>
                  </a:ext>
                </a:extLst>
              </p:cNvPr>
              <p:cNvSpPr txBox="1">
                <a:spLocks noRot="1" noChangeAspect="1" noMove="1" noResize="1" noEditPoints="1" noAdjustHandles="1" noChangeArrowheads="1" noChangeShapeType="1" noTextEdit="1"/>
              </p:cNvSpPr>
              <p:nvPr/>
            </p:nvSpPr>
            <p:spPr>
              <a:xfrm>
                <a:off x="8242478" y="3099243"/>
                <a:ext cx="3962399" cy="844655"/>
              </a:xfrm>
              <a:prstGeom prst="rect">
                <a:avLst/>
              </a:prstGeom>
              <a:blipFill>
                <a:blip r:embed="rId4"/>
                <a:stretch>
                  <a:fillRect/>
                </a:stretch>
              </a:blipFill>
            </p:spPr>
            <p:txBody>
              <a:bodyPr/>
              <a:lstStyle/>
              <a:p>
                <a:r>
                  <a:rPr lang="it-IT">
                    <a:noFill/>
                  </a:rPr>
                  <a:t> </a:t>
                </a:r>
              </a:p>
            </p:txBody>
          </p:sp>
        </mc:Fallback>
      </mc:AlternateContent>
      <p:sp>
        <p:nvSpPr>
          <p:cNvPr id="6" name="CasellaDiTesto 5">
            <a:extLst>
              <a:ext uri="{FF2B5EF4-FFF2-40B4-BE49-F238E27FC236}">
                <a16:creationId xmlns:a16="http://schemas.microsoft.com/office/drawing/2014/main" id="{DB29B003-C714-4AFD-9C0F-C69E5656E46E}"/>
              </a:ext>
            </a:extLst>
          </p:cNvPr>
          <p:cNvSpPr txBox="1"/>
          <p:nvPr/>
        </p:nvSpPr>
        <p:spPr>
          <a:xfrm>
            <a:off x="2223824" y="1336744"/>
            <a:ext cx="1309599" cy="707886"/>
          </a:xfrm>
          <a:prstGeom prst="rect">
            <a:avLst/>
          </a:prstGeom>
          <a:noFill/>
        </p:spPr>
        <p:txBody>
          <a:bodyPr wrap="square" rtlCol="0">
            <a:spAutoFit/>
          </a:bodyPr>
          <a:lstStyle/>
          <a:p>
            <a:pPr algn="ctr"/>
            <a:r>
              <a:rPr lang="it-IT" sz="2000" dirty="0">
                <a:solidFill>
                  <a:schemeClr val="accent5">
                    <a:lumMod val="75000"/>
                  </a:schemeClr>
                </a:solidFill>
              </a:rPr>
              <a:t>Dati da IMU</a:t>
            </a: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5E7632F5-C991-4AB0-8E3A-E958466EB46A}"/>
                  </a:ext>
                </a:extLst>
              </p:cNvPr>
              <p:cNvSpPr txBox="1"/>
              <p:nvPr/>
            </p:nvSpPr>
            <p:spPr>
              <a:xfrm>
                <a:off x="343385" y="3347539"/>
                <a:ext cx="39624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it-IT" sz="2000" i="1" smtClean="0">
                          <a:latin typeface="Cambria Math" panose="02040503050406030204" pitchFamily="18" charset="0"/>
                        </a:rPr>
                        <m:t>𝑊</m:t>
                      </m:r>
                      <m:r>
                        <a:rPr lang="it-IT" sz="2000" i="1">
                          <a:latin typeface="Cambria Math" panose="02040503050406030204" pitchFamily="18" charset="0"/>
                        </a:rPr>
                        <m:t>={20, 20, 20, 1, 1, 1, 1, 1.5, 2, 3}</m:t>
                      </m:r>
                    </m:oMath>
                  </m:oMathPara>
                </a14:m>
                <a:endParaRPr lang="it-IT" sz="2000" dirty="0"/>
              </a:p>
            </p:txBody>
          </p:sp>
        </mc:Choice>
        <mc:Fallback xmlns="">
          <p:sp>
            <p:nvSpPr>
              <p:cNvPr id="7" name="CasellaDiTesto 6">
                <a:extLst>
                  <a:ext uri="{FF2B5EF4-FFF2-40B4-BE49-F238E27FC236}">
                    <a16:creationId xmlns:a16="http://schemas.microsoft.com/office/drawing/2014/main" id="{5E7632F5-C991-4AB0-8E3A-E958466EB46A}"/>
                  </a:ext>
                </a:extLst>
              </p:cNvPr>
              <p:cNvSpPr txBox="1">
                <a:spLocks noRot="1" noChangeAspect="1" noMove="1" noResize="1" noEditPoints="1" noAdjustHandles="1" noChangeArrowheads="1" noChangeShapeType="1" noTextEdit="1"/>
              </p:cNvSpPr>
              <p:nvPr/>
            </p:nvSpPr>
            <p:spPr>
              <a:xfrm>
                <a:off x="343385" y="3347539"/>
                <a:ext cx="3962400" cy="400110"/>
              </a:xfrm>
              <a:prstGeom prst="rect">
                <a:avLst/>
              </a:prstGeom>
              <a:blipFill>
                <a:blip r:embed="rId5"/>
                <a:stretch>
                  <a:fillRect b="-1515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Rettangolo 8">
                <a:extLst>
                  <a:ext uri="{FF2B5EF4-FFF2-40B4-BE49-F238E27FC236}">
                    <a16:creationId xmlns:a16="http://schemas.microsoft.com/office/drawing/2014/main" id="{54215537-2E20-4516-85FB-3C4865EF1F30}"/>
                  </a:ext>
                </a:extLst>
              </p:cNvPr>
              <p:cNvSpPr/>
              <p:nvPr/>
            </p:nvSpPr>
            <p:spPr>
              <a:xfrm>
                <a:off x="4305785" y="1298753"/>
                <a:ext cx="3676263"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it-IT" sz="2000" i="1" smtClean="0">
                              <a:solidFill>
                                <a:schemeClr val="accent4">
                                  <a:lumMod val="75000"/>
                                </a:schemeClr>
                              </a:solidFill>
                              <a:latin typeface="Cambria Math" panose="02040503050406030204" pitchFamily="18" charset="0"/>
                            </a:rPr>
                          </m:ctrlPr>
                        </m:dPr>
                        <m:e>
                          <m:f>
                            <m:fPr>
                              <m:type m:val="noBar"/>
                              <m:ctrlPr>
                                <a:rPr lang="it-IT" sz="2000" i="1">
                                  <a:solidFill>
                                    <a:schemeClr val="accent4">
                                      <a:lumMod val="75000"/>
                                    </a:schemeClr>
                                  </a:solidFill>
                                  <a:latin typeface="Cambria Math" panose="02040503050406030204" pitchFamily="18" charset="0"/>
                                </a:rPr>
                              </m:ctrlPr>
                            </m:fPr>
                            <m:num>
                              <m:sSub>
                                <m:sSubPr>
                                  <m:ctrlPr>
                                    <a:rPr lang="it-IT" sz="2000" i="1">
                                      <a:solidFill>
                                        <a:schemeClr val="accent4">
                                          <a:lumMod val="75000"/>
                                        </a:schemeClr>
                                      </a:solidFill>
                                      <a:latin typeface="Cambria Math" panose="02040503050406030204" pitchFamily="18" charset="0"/>
                                    </a:rPr>
                                  </m:ctrlPr>
                                </m:sSubPr>
                                <m:e>
                                  <m:r>
                                    <a:rPr lang="it-IT" sz="2000" i="1">
                                      <a:solidFill>
                                        <a:schemeClr val="accent4">
                                          <a:lumMod val="75000"/>
                                        </a:schemeClr>
                                      </a:solidFill>
                                      <a:latin typeface="Cambria Math" panose="02040503050406030204" pitchFamily="18" charset="0"/>
                                    </a:rPr>
                                    <m:t>𝑒</m:t>
                                  </m:r>
                                </m:e>
                                <m:sub>
                                  <m:r>
                                    <a:rPr lang="it-IT" sz="2000" i="1">
                                      <a:solidFill>
                                        <a:schemeClr val="accent4">
                                          <a:lumMod val="75000"/>
                                        </a:schemeClr>
                                      </a:solidFill>
                                      <a:latin typeface="Cambria Math" panose="02040503050406030204" pitchFamily="18" charset="0"/>
                                    </a:rPr>
                                    <m:t>𝑝</m:t>
                                  </m:r>
                                </m:sub>
                              </m:sSub>
                              <m:r>
                                <a:rPr lang="it-IT" sz="2000" i="1">
                                  <a:solidFill>
                                    <a:schemeClr val="accent4">
                                      <a:lumMod val="75000"/>
                                    </a:schemeClr>
                                  </a:solidFill>
                                  <a:latin typeface="Cambria Math" panose="02040503050406030204" pitchFamily="18" charset="0"/>
                                </a:rPr>
                                <m:t>=</m:t>
                              </m:r>
                              <m:r>
                                <a:rPr lang="it-IT" sz="2000" i="1">
                                  <a:solidFill>
                                    <a:schemeClr val="accent4">
                                      <a:lumMod val="75000"/>
                                    </a:schemeClr>
                                  </a:solidFill>
                                  <a:latin typeface="Cambria Math" panose="02040503050406030204" pitchFamily="18" charset="0"/>
                                </a:rPr>
                                <m:t>𝑝𝑜</m:t>
                              </m:r>
                              <m:sSub>
                                <m:sSubPr>
                                  <m:ctrlPr>
                                    <a:rPr lang="it-IT" sz="2000" i="1">
                                      <a:solidFill>
                                        <a:schemeClr val="accent4">
                                          <a:lumMod val="75000"/>
                                        </a:schemeClr>
                                      </a:solidFill>
                                      <a:latin typeface="Cambria Math" panose="02040503050406030204" pitchFamily="18" charset="0"/>
                                    </a:rPr>
                                  </m:ctrlPr>
                                </m:sSubPr>
                                <m:e>
                                  <m:r>
                                    <a:rPr lang="it-IT" sz="2000" i="1">
                                      <a:solidFill>
                                        <a:schemeClr val="accent4">
                                          <a:lumMod val="75000"/>
                                        </a:schemeClr>
                                      </a:solidFill>
                                      <a:latin typeface="Cambria Math" panose="02040503050406030204" pitchFamily="18" charset="0"/>
                                    </a:rPr>
                                    <m:t>𝑠</m:t>
                                  </m:r>
                                </m:e>
                                <m:sub>
                                  <m:r>
                                    <a:rPr lang="it-IT" sz="2000" i="1">
                                      <a:solidFill>
                                        <a:schemeClr val="accent4">
                                          <a:lumMod val="75000"/>
                                        </a:schemeClr>
                                      </a:solidFill>
                                      <a:latin typeface="Cambria Math" panose="02040503050406030204" pitchFamily="18" charset="0"/>
                                    </a:rPr>
                                    <m:t>𝑑𝑒𝑠</m:t>
                                  </m:r>
                                </m:sub>
                              </m:sSub>
                              <m:r>
                                <a:rPr lang="it-IT" sz="2000" i="1">
                                  <a:solidFill>
                                    <a:schemeClr val="accent4">
                                      <a:lumMod val="75000"/>
                                    </a:schemeClr>
                                  </a:solidFill>
                                  <a:latin typeface="Cambria Math" panose="02040503050406030204" pitchFamily="18" charset="0"/>
                                </a:rPr>
                                <m:t>−</m:t>
                              </m:r>
                              <m:r>
                                <a:rPr lang="it-IT" sz="2000" i="1">
                                  <a:solidFill>
                                    <a:schemeClr val="accent4">
                                      <a:lumMod val="75000"/>
                                    </a:schemeClr>
                                  </a:solidFill>
                                  <a:latin typeface="Cambria Math" panose="02040503050406030204" pitchFamily="18" charset="0"/>
                                </a:rPr>
                                <m:t>𝑝𝑜</m:t>
                              </m:r>
                              <m:sSub>
                                <m:sSubPr>
                                  <m:ctrlPr>
                                    <a:rPr lang="it-IT" sz="2000" i="1">
                                      <a:solidFill>
                                        <a:schemeClr val="accent4">
                                          <a:lumMod val="75000"/>
                                        </a:schemeClr>
                                      </a:solidFill>
                                      <a:latin typeface="Cambria Math" panose="02040503050406030204" pitchFamily="18" charset="0"/>
                                    </a:rPr>
                                  </m:ctrlPr>
                                </m:sSubPr>
                                <m:e>
                                  <m:r>
                                    <a:rPr lang="it-IT" sz="2000" i="1">
                                      <a:solidFill>
                                        <a:schemeClr val="accent4">
                                          <a:lumMod val="75000"/>
                                        </a:schemeClr>
                                      </a:solidFill>
                                      <a:latin typeface="Cambria Math" panose="02040503050406030204" pitchFamily="18" charset="0"/>
                                    </a:rPr>
                                    <m:t>𝑠</m:t>
                                  </m:r>
                                </m:e>
                                <m:sub>
                                  <m:r>
                                    <a:rPr lang="it-IT" sz="2000" i="1">
                                      <a:solidFill>
                                        <a:schemeClr val="accent4">
                                          <a:lumMod val="75000"/>
                                        </a:schemeClr>
                                      </a:solidFill>
                                      <a:latin typeface="Cambria Math" panose="02040503050406030204" pitchFamily="18" charset="0"/>
                                    </a:rPr>
                                    <m:t>𝑟𝑒𝑎𝑙</m:t>
                                  </m:r>
                                </m:sub>
                              </m:sSub>
                              <m:r>
                                <a:rPr lang="it-IT" sz="2000" i="1">
                                  <a:solidFill>
                                    <a:schemeClr val="accent4">
                                      <a:lumMod val="75000"/>
                                    </a:schemeClr>
                                  </a:solidFill>
                                  <a:latin typeface="Cambria Math" panose="02040503050406030204" pitchFamily="18" charset="0"/>
                                </a:rPr>
                                <m:t> </m:t>
                              </m:r>
                            </m:num>
                            <m:den>
                              <m:sSub>
                                <m:sSubPr>
                                  <m:ctrlPr>
                                    <a:rPr lang="it-IT" sz="2000" i="1">
                                      <a:solidFill>
                                        <a:schemeClr val="accent4">
                                          <a:lumMod val="75000"/>
                                        </a:schemeClr>
                                      </a:solidFill>
                                      <a:latin typeface="Cambria Math" panose="02040503050406030204" pitchFamily="18" charset="0"/>
                                    </a:rPr>
                                  </m:ctrlPr>
                                </m:sSubPr>
                                <m:e>
                                  <m:r>
                                    <a:rPr lang="it-IT" sz="2000" i="1">
                                      <a:solidFill>
                                        <a:schemeClr val="accent4">
                                          <a:lumMod val="75000"/>
                                        </a:schemeClr>
                                      </a:solidFill>
                                      <a:latin typeface="Cambria Math" panose="02040503050406030204" pitchFamily="18" charset="0"/>
                                    </a:rPr>
                                    <m:t>𝑒</m:t>
                                  </m:r>
                                </m:e>
                                <m:sub>
                                  <m:r>
                                    <a:rPr lang="it-IT" sz="2000" i="1">
                                      <a:solidFill>
                                        <a:schemeClr val="accent4">
                                          <a:lumMod val="75000"/>
                                        </a:schemeClr>
                                      </a:solidFill>
                                      <a:latin typeface="Cambria Math" panose="02040503050406030204" pitchFamily="18" charset="0"/>
                                    </a:rPr>
                                    <m:t>𝑜</m:t>
                                  </m:r>
                                </m:sub>
                              </m:sSub>
                              <m:r>
                                <a:rPr lang="it-IT" sz="2000" i="1">
                                  <a:solidFill>
                                    <a:schemeClr val="accent4">
                                      <a:lumMod val="75000"/>
                                    </a:schemeClr>
                                  </a:solidFill>
                                  <a:latin typeface="Cambria Math" panose="02040503050406030204" pitchFamily="18" charset="0"/>
                                </a:rPr>
                                <m:t>=</m:t>
                              </m:r>
                              <m:r>
                                <a:rPr lang="it-IT" sz="2000" i="1">
                                  <a:solidFill>
                                    <a:schemeClr val="accent4">
                                      <a:lumMod val="75000"/>
                                    </a:schemeClr>
                                  </a:solidFill>
                                  <a:latin typeface="Cambria Math" panose="02040503050406030204" pitchFamily="18" charset="0"/>
                                </a:rPr>
                                <m:t>𝑣𝑒𝑐𝑡</m:t>
                              </m:r>
                              <m:r>
                                <a:rPr lang="it-IT" sz="2000" i="1">
                                  <a:solidFill>
                                    <a:schemeClr val="accent4">
                                      <a:lumMod val="75000"/>
                                    </a:schemeClr>
                                  </a:solidFill>
                                  <a:latin typeface="Cambria Math" panose="02040503050406030204" pitchFamily="18" charset="0"/>
                                </a:rPr>
                                <m:t>(</m:t>
                              </m:r>
                              <m:r>
                                <a:rPr lang="it-IT" sz="2000" i="1">
                                  <a:solidFill>
                                    <a:schemeClr val="accent4">
                                      <a:lumMod val="75000"/>
                                    </a:schemeClr>
                                  </a:solidFill>
                                  <a:latin typeface="Cambria Math" panose="02040503050406030204" pitchFamily="18" charset="0"/>
                                </a:rPr>
                                <m:t>𝑄𝑜</m:t>
                              </m:r>
                              <m:sSub>
                                <m:sSubPr>
                                  <m:ctrlPr>
                                    <a:rPr lang="it-IT" sz="2000" i="1">
                                      <a:solidFill>
                                        <a:schemeClr val="accent4">
                                          <a:lumMod val="75000"/>
                                        </a:schemeClr>
                                      </a:solidFill>
                                      <a:latin typeface="Cambria Math" panose="02040503050406030204" pitchFamily="18" charset="0"/>
                                    </a:rPr>
                                  </m:ctrlPr>
                                </m:sSubPr>
                                <m:e>
                                  <m:r>
                                    <a:rPr lang="it-IT" sz="2000" i="1">
                                      <a:solidFill>
                                        <a:schemeClr val="accent4">
                                          <a:lumMod val="75000"/>
                                        </a:schemeClr>
                                      </a:solidFill>
                                      <a:latin typeface="Cambria Math" panose="02040503050406030204" pitchFamily="18" charset="0"/>
                                    </a:rPr>
                                    <m:t>𝑟</m:t>
                                  </m:r>
                                </m:e>
                                <m:sub>
                                  <m:r>
                                    <a:rPr lang="it-IT" sz="2000" i="1">
                                      <a:solidFill>
                                        <a:schemeClr val="accent4">
                                          <a:lumMod val="75000"/>
                                        </a:schemeClr>
                                      </a:solidFill>
                                      <a:latin typeface="Cambria Math" panose="02040503050406030204" pitchFamily="18" charset="0"/>
                                    </a:rPr>
                                    <m:t>𝑑𝑒𝑠</m:t>
                                  </m:r>
                                </m:sub>
                              </m:sSub>
                              <m:r>
                                <a:rPr lang="it-IT" sz="2000" i="1">
                                  <a:solidFill>
                                    <a:schemeClr val="accent4">
                                      <a:lumMod val="75000"/>
                                    </a:schemeClr>
                                  </a:solidFill>
                                  <a:latin typeface="Cambria Math" panose="02040503050406030204" pitchFamily="18" charset="0"/>
                                </a:rPr>
                                <m:t> </m:t>
                              </m:r>
                              <m:sSup>
                                <m:sSupPr>
                                  <m:ctrlPr>
                                    <a:rPr lang="it-IT" sz="2000" i="1">
                                      <a:solidFill>
                                        <a:schemeClr val="accent4">
                                          <a:lumMod val="75000"/>
                                        </a:schemeClr>
                                      </a:solidFill>
                                      <a:latin typeface="Cambria Math" panose="02040503050406030204" pitchFamily="18" charset="0"/>
                                    </a:rPr>
                                  </m:ctrlPr>
                                </m:sSupPr>
                                <m:e>
                                  <m:r>
                                    <a:rPr lang="it-IT" sz="2000" i="1">
                                      <a:solidFill>
                                        <a:schemeClr val="accent4">
                                          <a:lumMod val="75000"/>
                                        </a:schemeClr>
                                      </a:solidFill>
                                      <a:latin typeface="Cambria Math" panose="02040503050406030204" pitchFamily="18" charset="0"/>
                                    </a:rPr>
                                    <m:t>𝑄𝑜</m:t>
                                  </m:r>
                                  <m:sSub>
                                    <m:sSubPr>
                                      <m:ctrlPr>
                                        <a:rPr lang="it-IT" sz="2000" i="1">
                                          <a:solidFill>
                                            <a:schemeClr val="accent4">
                                              <a:lumMod val="75000"/>
                                            </a:schemeClr>
                                          </a:solidFill>
                                          <a:latin typeface="Cambria Math" panose="02040503050406030204" pitchFamily="18" charset="0"/>
                                        </a:rPr>
                                      </m:ctrlPr>
                                    </m:sSubPr>
                                    <m:e>
                                      <m:r>
                                        <a:rPr lang="it-IT" sz="2000" i="1">
                                          <a:solidFill>
                                            <a:schemeClr val="accent4">
                                              <a:lumMod val="75000"/>
                                            </a:schemeClr>
                                          </a:solidFill>
                                          <a:latin typeface="Cambria Math" panose="02040503050406030204" pitchFamily="18" charset="0"/>
                                        </a:rPr>
                                        <m:t>𝑟</m:t>
                                      </m:r>
                                    </m:e>
                                    <m:sub>
                                      <m:r>
                                        <a:rPr lang="it-IT" sz="2000" i="1">
                                          <a:solidFill>
                                            <a:schemeClr val="accent4">
                                              <a:lumMod val="75000"/>
                                            </a:schemeClr>
                                          </a:solidFill>
                                          <a:latin typeface="Cambria Math" panose="02040503050406030204" pitchFamily="18" charset="0"/>
                                        </a:rPr>
                                        <m:t>𝑟𝑒𝑎𝑙</m:t>
                                      </m:r>
                                    </m:sub>
                                  </m:sSub>
                                </m:e>
                                <m:sup>
                                  <m:r>
                                    <a:rPr lang="it-IT" sz="2000" i="1">
                                      <a:solidFill>
                                        <a:schemeClr val="accent4">
                                          <a:lumMod val="75000"/>
                                        </a:schemeClr>
                                      </a:solidFill>
                                      <a:latin typeface="Cambria Math" panose="02040503050406030204" pitchFamily="18" charset="0"/>
                                    </a:rPr>
                                    <m:t>−1</m:t>
                                  </m:r>
                                </m:sup>
                              </m:sSup>
                              <m:r>
                                <a:rPr lang="it-IT" sz="2000" i="1">
                                  <a:solidFill>
                                    <a:schemeClr val="accent4">
                                      <a:lumMod val="75000"/>
                                    </a:schemeClr>
                                  </a:solidFill>
                                  <a:latin typeface="Cambria Math" panose="02040503050406030204" pitchFamily="18" charset="0"/>
                                </a:rPr>
                                <m:t>)</m:t>
                              </m:r>
                            </m:den>
                          </m:f>
                        </m:e>
                      </m:d>
                    </m:oMath>
                  </m:oMathPara>
                </a14:m>
                <a:endParaRPr lang="it-IT" dirty="0"/>
              </a:p>
            </p:txBody>
          </p:sp>
        </mc:Choice>
        <mc:Fallback xmlns="">
          <p:sp>
            <p:nvSpPr>
              <p:cNvPr id="9" name="Rettangolo 8">
                <a:extLst>
                  <a:ext uri="{FF2B5EF4-FFF2-40B4-BE49-F238E27FC236}">
                    <a16:creationId xmlns:a16="http://schemas.microsoft.com/office/drawing/2014/main" id="{54215537-2E20-4516-85FB-3C4865EF1F30}"/>
                  </a:ext>
                </a:extLst>
              </p:cNvPr>
              <p:cNvSpPr>
                <a:spLocks noRot="1" noChangeAspect="1" noMove="1" noResize="1" noEditPoints="1" noAdjustHandles="1" noChangeArrowheads="1" noChangeShapeType="1" noTextEdit="1"/>
              </p:cNvSpPr>
              <p:nvPr/>
            </p:nvSpPr>
            <p:spPr>
              <a:xfrm>
                <a:off x="4305785" y="1298753"/>
                <a:ext cx="3676263" cy="783869"/>
              </a:xfrm>
              <a:prstGeom prst="rect">
                <a:avLst/>
              </a:prstGeom>
              <a:blipFill>
                <a:blip r:embed="rId6"/>
                <a:stretch>
                  <a:fillRect/>
                </a:stretch>
              </a:blipFill>
            </p:spPr>
            <p:txBody>
              <a:bodyPr/>
              <a:lstStyle/>
              <a:p>
                <a:r>
                  <a:rPr lang="it-IT">
                    <a:noFill/>
                  </a:rPr>
                  <a:t> </a:t>
                </a:r>
              </a:p>
            </p:txBody>
          </p:sp>
        </mc:Fallback>
      </mc:AlternateContent>
      <p:cxnSp>
        <p:nvCxnSpPr>
          <p:cNvPr id="11" name="Connettore 2 10">
            <a:extLst>
              <a:ext uri="{FF2B5EF4-FFF2-40B4-BE49-F238E27FC236}">
                <a16:creationId xmlns:a16="http://schemas.microsoft.com/office/drawing/2014/main" id="{0AC2DCF8-4754-47C6-8CE9-62CBFA26C996}"/>
              </a:ext>
            </a:extLst>
          </p:cNvPr>
          <p:cNvCxnSpPr>
            <a:cxnSpLocks/>
          </p:cNvCxnSpPr>
          <p:nvPr/>
        </p:nvCxnSpPr>
        <p:spPr>
          <a:xfrm flipH="1">
            <a:off x="3104444" y="2888080"/>
            <a:ext cx="428979" cy="422327"/>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9BFCE489-9AF0-4044-92D4-3C44482B4CE6}"/>
              </a:ext>
            </a:extLst>
          </p:cNvPr>
          <p:cNvCxnSpPr>
            <a:cxnSpLocks/>
          </p:cNvCxnSpPr>
          <p:nvPr/>
        </p:nvCxnSpPr>
        <p:spPr>
          <a:xfrm>
            <a:off x="8912577" y="2888080"/>
            <a:ext cx="428979" cy="42232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6A21123F-8BAA-4978-ACE1-E8457EAAC0C6}"/>
              </a:ext>
            </a:extLst>
          </p:cNvPr>
          <p:cNvCxnSpPr>
            <a:cxnSpLocks/>
          </p:cNvCxnSpPr>
          <p:nvPr/>
        </p:nvCxnSpPr>
        <p:spPr>
          <a:xfrm flipH="1" flipV="1">
            <a:off x="5785557" y="2082375"/>
            <a:ext cx="1" cy="325523"/>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66E8661B-5584-4073-A6B7-024BE03FDD8D}"/>
              </a:ext>
            </a:extLst>
          </p:cNvPr>
          <p:cNvCxnSpPr>
            <a:cxnSpLocks/>
          </p:cNvCxnSpPr>
          <p:nvPr/>
        </p:nvCxnSpPr>
        <p:spPr>
          <a:xfrm flipH="1" flipV="1">
            <a:off x="3443111" y="1861935"/>
            <a:ext cx="657118" cy="619074"/>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78D65746-066B-4F7B-835D-43155F651087}"/>
              </a:ext>
            </a:extLst>
          </p:cNvPr>
          <p:cNvSpPr txBox="1"/>
          <p:nvPr/>
        </p:nvSpPr>
        <p:spPr>
          <a:xfrm>
            <a:off x="3877733" y="3940477"/>
            <a:ext cx="4436534" cy="523220"/>
          </a:xfrm>
          <a:prstGeom prst="rect">
            <a:avLst/>
          </a:prstGeom>
          <a:solidFill>
            <a:srgbClr val="F1F8EC"/>
          </a:solidFill>
          <a:effectLst>
            <a:softEdge rad="63500"/>
          </a:effectLst>
        </p:spPr>
        <p:txBody>
          <a:bodyPr wrap="square" rtlCol="0">
            <a:spAutoFit/>
          </a:bodyPr>
          <a:lstStyle/>
          <a:p>
            <a:pPr algn="ctr"/>
            <a:r>
              <a:rPr lang="it-IT" sz="2800" dirty="0">
                <a:solidFill>
                  <a:schemeClr val="accent6">
                    <a:lumMod val="75000"/>
                  </a:schemeClr>
                </a:solidFill>
              </a:rPr>
              <a:t>Integrazione della cinematica</a:t>
            </a:r>
          </a:p>
        </p:txBody>
      </p:sp>
      <p:sp>
        <p:nvSpPr>
          <p:cNvPr id="19" name="CasellaDiTesto 18">
            <a:extLst>
              <a:ext uri="{FF2B5EF4-FFF2-40B4-BE49-F238E27FC236}">
                <a16:creationId xmlns:a16="http://schemas.microsoft.com/office/drawing/2014/main" id="{72891705-9B28-4F1B-A831-07905EDE6887}"/>
              </a:ext>
            </a:extLst>
          </p:cNvPr>
          <p:cNvSpPr txBox="1"/>
          <p:nvPr/>
        </p:nvSpPr>
        <p:spPr>
          <a:xfrm>
            <a:off x="917555" y="4488129"/>
            <a:ext cx="7124935" cy="461665"/>
          </a:xfrm>
          <a:prstGeom prst="rect">
            <a:avLst/>
          </a:prstGeom>
          <a:noFill/>
        </p:spPr>
        <p:txBody>
          <a:bodyPr wrap="square" rtlCol="0">
            <a:spAutoFit/>
          </a:bodyPr>
          <a:lstStyle/>
          <a:p>
            <a:pPr algn="ctr"/>
            <a:r>
              <a:rPr lang="it-IT" sz="2400" dirty="0">
                <a:solidFill>
                  <a:schemeClr val="accent6">
                    <a:lumMod val="75000"/>
                  </a:schemeClr>
                </a:solidFill>
              </a:rPr>
              <a:t>Condizioni iniziali</a:t>
            </a:r>
            <a:r>
              <a:rPr lang="it-IT" sz="2400" dirty="0"/>
              <a:t>: 	cinematica inversa istante iniziale </a:t>
            </a:r>
          </a:p>
        </p:txBody>
      </p:sp>
      <p:sp>
        <p:nvSpPr>
          <p:cNvPr id="20" name="CasellaDiTesto 19">
            <a:extLst>
              <a:ext uri="{FF2B5EF4-FFF2-40B4-BE49-F238E27FC236}">
                <a16:creationId xmlns:a16="http://schemas.microsoft.com/office/drawing/2014/main" id="{5213E822-C5E1-4429-84DB-717D6B9E3A52}"/>
              </a:ext>
            </a:extLst>
          </p:cNvPr>
          <p:cNvSpPr txBox="1"/>
          <p:nvPr/>
        </p:nvSpPr>
        <p:spPr>
          <a:xfrm>
            <a:off x="752061" y="5235215"/>
            <a:ext cx="3962400" cy="461665"/>
          </a:xfrm>
          <a:prstGeom prst="rect">
            <a:avLst/>
          </a:prstGeom>
          <a:noFill/>
        </p:spPr>
        <p:txBody>
          <a:bodyPr wrap="square" rtlCol="0">
            <a:spAutoFit/>
          </a:bodyPr>
          <a:lstStyle/>
          <a:p>
            <a:pPr algn="ctr"/>
            <a:r>
              <a:rPr lang="it-IT" sz="2400" dirty="0" err="1">
                <a:solidFill>
                  <a:schemeClr val="accent6">
                    <a:lumMod val="75000"/>
                  </a:schemeClr>
                </a:solidFill>
              </a:rPr>
              <a:t>NDSolve</a:t>
            </a:r>
            <a:r>
              <a:rPr lang="it-IT" sz="2400" dirty="0">
                <a:solidFill>
                  <a:schemeClr val="accent6">
                    <a:lumMod val="75000"/>
                  </a:schemeClr>
                </a:solidFill>
              </a:rPr>
              <a:t>:</a:t>
            </a:r>
          </a:p>
        </p:txBody>
      </p:sp>
      <p:cxnSp>
        <p:nvCxnSpPr>
          <p:cNvPr id="21" name="Connettore 2 20">
            <a:extLst>
              <a:ext uri="{FF2B5EF4-FFF2-40B4-BE49-F238E27FC236}">
                <a16:creationId xmlns:a16="http://schemas.microsoft.com/office/drawing/2014/main" id="{23ED834F-8EEC-48BD-8C63-32B18B792737}"/>
              </a:ext>
            </a:extLst>
          </p:cNvPr>
          <p:cNvCxnSpPr>
            <a:cxnSpLocks/>
          </p:cNvCxnSpPr>
          <p:nvPr/>
        </p:nvCxnSpPr>
        <p:spPr>
          <a:xfrm>
            <a:off x="8278320" y="4718961"/>
            <a:ext cx="321734"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BE1F8B1-DBBE-4BFC-A44C-20A2776E7621}"/>
                  </a:ext>
                </a:extLst>
              </p:cNvPr>
              <p:cNvSpPr txBox="1"/>
              <p:nvPr/>
            </p:nvSpPr>
            <p:spPr>
              <a:xfrm>
                <a:off x="8425920" y="4484379"/>
                <a:ext cx="2550883" cy="469164"/>
              </a:xfrm>
              <a:prstGeom prst="rect">
                <a:avLst/>
              </a:prstGeom>
              <a:noFill/>
            </p:spPr>
            <p:txBody>
              <a:bodyPr wrap="square" rtlCol="0">
                <a:spAutoFit/>
              </a:bodyPr>
              <a:lstStyle/>
              <a:p>
                <a:pPr algn="ctr"/>
                <a14:m>
                  <m:oMath xmlns:m="http://schemas.openxmlformats.org/officeDocument/2006/math">
                    <m:r>
                      <a:rPr lang="it-IT" sz="2400" b="0" i="1" smtClean="0">
                        <a:latin typeface="Cambria Math" panose="02040503050406030204" pitchFamily="18" charset="0"/>
                      </a:rPr>
                      <m:t>𝐼𝐾𝑢𝑛𝑐</m:t>
                    </m:r>
                  </m:oMath>
                </a14:m>
                <a:r>
                  <a:rPr lang="it-IT" sz="2400" dirty="0"/>
                  <a:t> Matlab</a:t>
                </a:r>
              </a:p>
            </p:txBody>
          </p:sp>
        </mc:Choice>
        <mc:Fallback xmlns="">
          <p:sp>
            <p:nvSpPr>
              <p:cNvPr id="22" name="CasellaDiTesto 21">
                <a:extLst>
                  <a:ext uri="{FF2B5EF4-FFF2-40B4-BE49-F238E27FC236}">
                    <a16:creationId xmlns:a16="http://schemas.microsoft.com/office/drawing/2014/main" id="{6BE1F8B1-DBBE-4BFC-A44C-20A2776E7621}"/>
                  </a:ext>
                </a:extLst>
              </p:cNvPr>
              <p:cNvSpPr txBox="1">
                <a:spLocks noRot="1" noChangeAspect="1" noMove="1" noResize="1" noEditPoints="1" noAdjustHandles="1" noChangeArrowheads="1" noChangeShapeType="1" noTextEdit="1"/>
              </p:cNvSpPr>
              <p:nvPr/>
            </p:nvSpPr>
            <p:spPr>
              <a:xfrm>
                <a:off x="8425920" y="4484379"/>
                <a:ext cx="2550883" cy="469164"/>
              </a:xfrm>
              <a:prstGeom prst="rect">
                <a:avLst/>
              </a:prstGeom>
              <a:blipFill>
                <a:blip r:embed="rId7"/>
                <a:stretch>
                  <a:fillRect t="-10390" b="-27273"/>
                </a:stretch>
              </a:blipFill>
            </p:spPr>
            <p:txBody>
              <a:bodyPr/>
              <a:lstStyle/>
              <a:p>
                <a:r>
                  <a:rPr lang="it-IT">
                    <a:noFill/>
                  </a:rPr>
                  <a:t> </a:t>
                </a:r>
              </a:p>
            </p:txBody>
          </p:sp>
        </mc:Fallback>
      </mc:AlternateContent>
      <p:cxnSp>
        <p:nvCxnSpPr>
          <p:cNvPr id="23" name="Connettore 2 22">
            <a:extLst>
              <a:ext uri="{FF2B5EF4-FFF2-40B4-BE49-F238E27FC236}">
                <a16:creationId xmlns:a16="http://schemas.microsoft.com/office/drawing/2014/main" id="{D53E40DF-B402-4949-9435-1F924554039F}"/>
              </a:ext>
            </a:extLst>
          </p:cNvPr>
          <p:cNvCxnSpPr>
            <a:cxnSpLocks/>
          </p:cNvCxnSpPr>
          <p:nvPr/>
        </p:nvCxnSpPr>
        <p:spPr>
          <a:xfrm>
            <a:off x="6175609" y="4881279"/>
            <a:ext cx="0" cy="33325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63A2B47D-D036-45D3-9A2F-706D12908BBD}"/>
                  </a:ext>
                </a:extLst>
              </p:cNvPr>
              <p:cNvSpPr txBox="1"/>
              <p:nvPr/>
            </p:nvSpPr>
            <p:spPr>
              <a:xfrm>
                <a:off x="3285005" y="5214533"/>
                <a:ext cx="5621990" cy="461665"/>
              </a:xfrm>
              <a:prstGeom prst="rect">
                <a:avLst/>
              </a:prstGeom>
              <a:noFill/>
            </p:spPr>
            <p:txBody>
              <a:bodyPr wrap="square" rtlCol="0">
                <a:spAutoFit/>
              </a:bodyPr>
              <a:lstStyle/>
              <a:p>
                <a:pPr algn="ctr"/>
                <a14:m>
                  <m:oMath xmlns:m="http://schemas.openxmlformats.org/officeDocument/2006/math">
                    <m:r>
                      <a:rPr lang="it-IT" sz="2400" b="0" i="1" smtClean="0">
                        <a:solidFill>
                          <a:schemeClr val="tx1"/>
                        </a:solidFill>
                        <a:latin typeface="Cambria Math" panose="02040503050406030204" pitchFamily="18" charset="0"/>
                      </a:rPr>
                      <m:t>𝑞</m:t>
                    </m:r>
                  </m:oMath>
                </a14:m>
                <a:r>
                  <a:rPr lang="it-IT" sz="2400" dirty="0">
                    <a:solidFill>
                      <a:schemeClr val="tx1"/>
                    </a:solidFill>
                  </a:rPr>
                  <a:t> ottima per vincoli di ergonomia e range</a:t>
                </a:r>
              </a:p>
            </p:txBody>
          </p:sp>
        </mc:Choice>
        <mc:Fallback xmlns="">
          <p:sp>
            <p:nvSpPr>
              <p:cNvPr id="25" name="CasellaDiTesto 24">
                <a:extLst>
                  <a:ext uri="{FF2B5EF4-FFF2-40B4-BE49-F238E27FC236}">
                    <a16:creationId xmlns:a16="http://schemas.microsoft.com/office/drawing/2014/main" id="{63A2B47D-D036-45D3-9A2F-706D12908BBD}"/>
                  </a:ext>
                </a:extLst>
              </p:cNvPr>
              <p:cNvSpPr txBox="1">
                <a:spLocks noRot="1" noChangeAspect="1" noMove="1" noResize="1" noEditPoints="1" noAdjustHandles="1" noChangeArrowheads="1" noChangeShapeType="1" noTextEdit="1"/>
              </p:cNvSpPr>
              <p:nvPr/>
            </p:nvSpPr>
            <p:spPr>
              <a:xfrm>
                <a:off x="3285005" y="5214533"/>
                <a:ext cx="5621990" cy="461665"/>
              </a:xfrm>
              <a:prstGeom prst="rect">
                <a:avLst/>
              </a:prstGeom>
              <a:blipFill>
                <a:blip r:embed="rId8"/>
                <a:stretch>
                  <a:fillRect t="-10526" b="-28947"/>
                </a:stretch>
              </a:blipFill>
            </p:spPr>
            <p:txBody>
              <a:bodyPr/>
              <a:lstStyle/>
              <a:p>
                <a:r>
                  <a:rPr lang="it-IT">
                    <a:noFill/>
                  </a:rPr>
                  <a:t> </a:t>
                </a:r>
              </a:p>
            </p:txBody>
          </p:sp>
        </mc:Fallback>
      </mc:AlternateContent>
      <p:cxnSp>
        <p:nvCxnSpPr>
          <p:cNvPr id="26" name="Connettore 2 25">
            <a:extLst>
              <a:ext uri="{FF2B5EF4-FFF2-40B4-BE49-F238E27FC236}">
                <a16:creationId xmlns:a16="http://schemas.microsoft.com/office/drawing/2014/main" id="{8792381C-CDCA-4C5F-8EAC-920C130F6BE2}"/>
              </a:ext>
            </a:extLst>
          </p:cNvPr>
          <p:cNvCxnSpPr>
            <a:cxnSpLocks/>
          </p:cNvCxnSpPr>
          <p:nvPr/>
        </p:nvCxnSpPr>
        <p:spPr>
          <a:xfrm>
            <a:off x="6167081" y="5654241"/>
            <a:ext cx="0" cy="33325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ttangolo con angoli arrotondati 28">
            <a:extLst>
              <a:ext uri="{FF2B5EF4-FFF2-40B4-BE49-F238E27FC236}">
                <a16:creationId xmlns:a16="http://schemas.microsoft.com/office/drawing/2014/main" id="{919F99FA-7B40-4D2B-812A-27EC4F743312}"/>
              </a:ext>
            </a:extLst>
          </p:cNvPr>
          <p:cNvSpPr/>
          <p:nvPr/>
        </p:nvSpPr>
        <p:spPr>
          <a:xfrm>
            <a:off x="343385" y="1274320"/>
            <a:ext cx="11724437" cy="2714487"/>
          </a:xfrm>
          <a:prstGeom prst="roundRect">
            <a:avLst/>
          </a:prstGeom>
          <a:no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800ABA90-2FE5-4327-A7EC-CC95BBA75446}"/>
                  </a:ext>
                </a:extLst>
              </p:cNvPr>
              <p:cNvSpPr txBox="1"/>
              <p:nvPr/>
            </p:nvSpPr>
            <p:spPr>
              <a:xfrm>
                <a:off x="2922131" y="5937188"/>
                <a:ext cx="467252" cy="461665"/>
              </a:xfrm>
              <a:prstGeom prst="rect">
                <a:avLst/>
              </a:prstGeom>
              <a:noFill/>
            </p:spPr>
            <p:txBody>
              <a:bodyPr wrap="square" rtlCol="0">
                <a:spAutoFit/>
              </a:bodyPr>
              <a:lstStyle/>
              <a:p>
                <a:pPr algn="ctr"/>
                <a14:m>
                  <m:oMath xmlns:m="http://schemas.openxmlformats.org/officeDocument/2006/math">
                    <m:r>
                      <a:rPr lang="it-IT" sz="2400" i="1" smtClean="0">
                        <a:solidFill>
                          <a:schemeClr val="accent6">
                            <a:lumMod val="75000"/>
                          </a:schemeClr>
                        </a:solidFill>
                        <a:latin typeface="Cambria Math" panose="02040503050406030204" pitchFamily="18" charset="0"/>
                      </a:rPr>
                      <m:t>𝑞</m:t>
                    </m:r>
                  </m:oMath>
                </a14:m>
                <a:r>
                  <a:rPr lang="it-IT" sz="2400" dirty="0">
                    <a:solidFill>
                      <a:schemeClr val="accent6">
                        <a:lumMod val="75000"/>
                      </a:schemeClr>
                    </a:solidFill>
                  </a:rPr>
                  <a:t>:</a:t>
                </a:r>
              </a:p>
            </p:txBody>
          </p:sp>
        </mc:Choice>
        <mc:Fallback xmlns="">
          <p:sp>
            <p:nvSpPr>
              <p:cNvPr id="30" name="CasellaDiTesto 29">
                <a:extLst>
                  <a:ext uri="{FF2B5EF4-FFF2-40B4-BE49-F238E27FC236}">
                    <a16:creationId xmlns:a16="http://schemas.microsoft.com/office/drawing/2014/main" id="{800ABA90-2FE5-4327-A7EC-CC95BBA75446}"/>
                  </a:ext>
                </a:extLst>
              </p:cNvPr>
              <p:cNvSpPr txBox="1">
                <a:spLocks noRot="1" noChangeAspect="1" noMove="1" noResize="1" noEditPoints="1" noAdjustHandles="1" noChangeArrowheads="1" noChangeShapeType="1" noTextEdit="1"/>
              </p:cNvSpPr>
              <p:nvPr/>
            </p:nvSpPr>
            <p:spPr>
              <a:xfrm>
                <a:off x="2922131" y="5937188"/>
                <a:ext cx="467252" cy="461665"/>
              </a:xfrm>
              <a:prstGeom prst="rect">
                <a:avLst/>
              </a:prstGeom>
              <a:blipFill>
                <a:blip r:embed="rId9"/>
                <a:stretch>
                  <a:fillRect t="-10526" r="-16883" b="-28947"/>
                </a:stretch>
              </a:blipFill>
            </p:spPr>
            <p:txBody>
              <a:bodyPr/>
              <a:lstStyle/>
              <a:p>
                <a:r>
                  <a:rPr lang="it-IT">
                    <a:noFill/>
                  </a:rPr>
                  <a:t> </a:t>
                </a:r>
              </a:p>
            </p:txBody>
          </p:sp>
        </mc:Fallback>
      </mc:AlternateContent>
      <p:sp>
        <p:nvSpPr>
          <p:cNvPr id="31" name="CasellaDiTesto 30">
            <a:extLst>
              <a:ext uri="{FF2B5EF4-FFF2-40B4-BE49-F238E27FC236}">
                <a16:creationId xmlns:a16="http://schemas.microsoft.com/office/drawing/2014/main" id="{08E7F2EF-DC7F-4590-8DA3-9559597D0A2D}"/>
              </a:ext>
            </a:extLst>
          </p:cNvPr>
          <p:cNvSpPr txBox="1"/>
          <p:nvPr/>
        </p:nvSpPr>
        <p:spPr>
          <a:xfrm>
            <a:off x="3155757" y="5820868"/>
            <a:ext cx="2881098" cy="830997"/>
          </a:xfrm>
          <a:prstGeom prst="rect">
            <a:avLst/>
          </a:prstGeom>
          <a:noFill/>
        </p:spPr>
        <p:txBody>
          <a:bodyPr wrap="square" rtlCol="0">
            <a:spAutoFit/>
          </a:bodyPr>
          <a:lstStyle/>
          <a:p>
            <a:pPr algn="ctr"/>
            <a:r>
              <a:rPr lang="it-IT" sz="2400" dirty="0"/>
              <a:t>In rototraslazione omogenea di DH</a:t>
            </a:r>
            <a:endParaRPr lang="it-IT" sz="2400" dirty="0">
              <a:solidFill>
                <a:schemeClr val="tx1"/>
              </a:solidFill>
            </a:endParaRPr>
          </a:p>
        </p:txBody>
      </p:sp>
      <p:cxnSp>
        <p:nvCxnSpPr>
          <p:cNvPr id="32" name="Connettore 2 31">
            <a:extLst>
              <a:ext uri="{FF2B5EF4-FFF2-40B4-BE49-F238E27FC236}">
                <a16:creationId xmlns:a16="http://schemas.microsoft.com/office/drawing/2014/main" id="{11BD48DF-59CF-4CED-9E72-BB8409F10CE2}"/>
              </a:ext>
            </a:extLst>
          </p:cNvPr>
          <p:cNvCxnSpPr>
            <a:cxnSpLocks/>
          </p:cNvCxnSpPr>
          <p:nvPr/>
        </p:nvCxnSpPr>
        <p:spPr>
          <a:xfrm>
            <a:off x="5978125" y="6235753"/>
            <a:ext cx="321734"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asellaDiTesto 32">
            <a:extLst>
              <a:ext uri="{FF2B5EF4-FFF2-40B4-BE49-F238E27FC236}">
                <a16:creationId xmlns:a16="http://schemas.microsoft.com/office/drawing/2014/main" id="{2235CC71-9857-496D-A4A5-9D667CB9C451}"/>
              </a:ext>
            </a:extLst>
          </p:cNvPr>
          <p:cNvSpPr txBox="1"/>
          <p:nvPr/>
        </p:nvSpPr>
        <p:spPr>
          <a:xfrm>
            <a:off x="6205603" y="6001171"/>
            <a:ext cx="2389064" cy="469164"/>
          </a:xfrm>
          <a:prstGeom prst="rect">
            <a:avLst/>
          </a:prstGeom>
          <a:noFill/>
        </p:spPr>
        <p:txBody>
          <a:bodyPr wrap="square" rtlCol="0">
            <a:spAutoFit/>
          </a:bodyPr>
          <a:lstStyle/>
          <a:p>
            <a:pPr algn="ctr"/>
            <a:r>
              <a:rPr lang="it-IT" sz="2400" dirty="0"/>
              <a:t>Posa EE ‘reale’</a:t>
            </a:r>
          </a:p>
        </p:txBody>
      </p:sp>
      <p:cxnSp>
        <p:nvCxnSpPr>
          <p:cNvPr id="34" name="Connettore 2 33">
            <a:extLst>
              <a:ext uri="{FF2B5EF4-FFF2-40B4-BE49-F238E27FC236}">
                <a16:creationId xmlns:a16="http://schemas.microsoft.com/office/drawing/2014/main" id="{25E734C8-1DAB-4B75-9BA8-D6C6B2362407}"/>
              </a:ext>
            </a:extLst>
          </p:cNvPr>
          <p:cNvCxnSpPr>
            <a:cxnSpLocks/>
          </p:cNvCxnSpPr>
          <p:nvPr/>
        </p:nvCxnSpPr>
        <p:spPr>
          <a:xfrm>
            <a:off x="8425498" y="6230924"/>
            <a:ext cx="321734"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BBC0778E-0776-4FFF-B7CA-CD7E8F368755}"/>
              </a:ext>
            </a:extLst>
          </p:cNvPr>
          <p:cNvSpPr txBox="1"/>
          <p:nvPr/>
        </p:nvSpPr>
        <p:spPr>
          <a:xfrm>
            <a:off x="8707357" y="5822810"/>
            <a:ext cx="2881097" cy="830997"/>
          </a:xfrm>
          <a:prstGeom prst="rect">
            <a:avLst/>
          </a:prstGeom>
          <a:noFill/>
        </p:spPr>
        <p:txBody>
          <a:bodyPr wrap="square" rtlCol="0">
            <a:spAutoFit/>
          </a:bodyPr>
          <a:lstStyle/>
          <a:p>
            <a:pPr algn="ctr"/>
            <a:r>
              <a:rPr lang="it-IT" sz="2400" dirty="0">
                <a:solidFill>
                  <a:srgbClr val="C00000"/>
                </a:solidFill>
              </a:rPr>
              <a:t>Errore rispetto a traiettoria desiderata</a:t>
            </a:r>
          </a:p>
        </p:txBody>
      </p:sp>
    </p:spTree>
    <p:extLst>
      <p:ext uri="{BB962C8B-B14F-4D97-AF65-F5344CB8AC3E}">
        <p14:creationId xmlns:p14="http://schemas.microsoft.com/office/powerpoint/2010/main" val="85328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2" grpId="0"/>
      <p:bldP spid="25" grpId="0"/>
      <p:bldP spid="30" grpId="0"/>
      <p:bldP spid="31" grpId="0"/>
      <p:bldP spid="33"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uomo, acqua, donna, sciando&#10;&#10;Descrizione generata automaticamente">
            <a:extLst>
              <a:ext uri="{FF2B5EF4-FFF2-40B4-BE49-F238E27FC236}">
                <a16:creationId xmlns:a16="http://schemas.microsoft.com/office/drawing/2014/main" id="{242E7D5C-82AD-49BC-8A0C-C622AB9E1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460" y="1496615"/>
            <a:ext cx="9395079" cy="5106547"/>
          </a:xfrm>
          <a:prstGeom prst="rect">
            <a:avLst/>
          </a:prstGeom>
          <a:ln>
            <a:noFill/>
          </a:ln>
          <a:effectLst>
            <a:softEdge rad="112500"/>
          </a:effectLst>
        </p:spPr>
      </p:pic>
      <p:sp>
        <p:nvSpPr>
          <p:cNvPr id="5" name="Titolo 1">
            <a:extLst>
              <a:ext uri="{FF2B5EF4-FFF2-40B4-BE49-F238E27FC236}">
                <a16:creationId xmlns:a16="http://schemas.microsoft.com/office/drawing/2014/main" id="{78FB1DFC-D7DF-4F24-B5FD-B06D9E67FBEC}"/>
              </a:ext>
            </a:extLst>
          </p:cNvPr>
          <p:cNvSpPr>
            <a:spLocks noGrp="1"/>
          </p:cNvSpPr>
          <p:nvPr>
            <p:ph type="title"/>
          </p:nvPr>
        </p:nvSpPr>
        <p:spPr>
          <a:xfrm>
            <a:off x="838200" y="365125"/>
            <a:ext cx="10515600" cy="1325563"/>
          </a:xfrm>
        </p:spPr>
        <p:txBody>
          <a:bodyPr/>
          <a:lstStyle/>
          <a:p>
            <a:r>
              <a:rPr lang="it-IT" dirty="0"/>
              <a:t>Strumenti: tuta sensorizzata</a:t>
            </a:r>
          </a:p>
        </p:txBody>
      </p:sp>
    </p:spTree>
    <p:extLst>
      <p:ext uri="{BB962C8B-B14F-4D97-AF65-F5344CB8AC3E}">
        <p14:creationId xmlns:p14="http://schemas.microsoft.com/office/powerpoint/2010/main" val="456184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43451A-4FF2-40A5-9D59-15E2DFC462F6}"/>
              </a:ext>
            </a:extLst>
          </p:cNvPr>
          <p:cNvSpPr>
            <a:spLocks noGrp="1"/>
          </p:cNvSpPr>
          <p:nvPr>
            <p:ph type="title"/>
          </p:nvPr>
        </p:nvSpPr>
        <p:spPr/>
        <p:txBody>
          <a:bodyPr/>
          <a:lstStyle/>
          <a:p>
            <a:r>
              <a:rPr lang="it-IT" dirty="0"/>
              <a:t>Errori di posizione e orientazione</a:t>
            </a:r>
          </a:p>
        </p:txBody>
      </p:sp>
      <p:sp>
        <p:nvSpPr>
          <p:cNvPr id="16" name="CasellaDiTesto 15">
            <a:extLst>
              <a:ext uri="{FF2B5EF4-FFF2-40B4-BE49-F238E27FC236}">
                <a16:creationId xmlns:a16="http://schemas.microsoft.com/office/drawing/2014/main" id="{0D58C7C8-782C-461E-A645-CECA051E0D35}"/>
              </a:ext>
            </a:extLst>
          </p:cNvPr>
          <p:cNvSpPr txBox="1"/>
          <p:nvPr/>
        </p:nvSpPr>
        <p:spPr>
          <a:xfrm>
            <a:off x="565248" y="1456106"/>
            <a:ext cx="2968174" cy="461665"/>
          </a:xfrm>
          <a:prstGeom prst="rect">
            <a:avLst/>
          </a:prstGeom>
          <a:noFill/>
        </p:spPr>
        <p:txBody>
          <a:bodyPr wrap="square" rtlCol="0">
            <a:spAutoFit/>
          </a:bodyPr>
          <a:lstStyle/>
          <a:p>
            <a:pPr algn="ctr"/>
            <a:r>
              <a:rPr lang="it-IT" sz="2400" dirty="0"/>
              <a:t>Mano destra: passiva</a:t>
            </a:r>
          </a:p>
        </p:txBody>
      </p:sp>
      <p:sp>
        <p:nvSpPr>
          <p:cNvPr id="17" name="Rettangolo 16">
            <a:extLst>
              <a:ext uri="{FF2B5EF4-FFF2-40B4-BE49-F238E27FC236}">
                <a16:creationId xmlns:a16="http://schemas.microsoft.com/office/drawing/2014/main" id="{FB731F28-EB4F-4775-8BAA-66B84D43A888}"/>
              </a:ext>
            </a:extLst>
          </p:cNvPr>
          <p:cNvSpPr/>
          <p:nvPr/>
        </p:nvSpPr>
        <p:spPr>
          <a:xfrm>
            <a:off x="463452" y="2155713"/>
            <a:ext cx="5606143" cy="3883840"/>
          </a:xfrm>
          <a:prstGeom prst="rect">
            <a:avLst/>
          </a:prstGeom>
          <a:solidFill>
            <a:srgbClr val="F1F8EC"/>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D206D114-D3E1-40EB-B039-47863573286B}"/>
              </a:ext>
            </a:extLst>
          </p:cNvPr>
          <p:cNvSpPr/>
          <p:nvPr/>
        </p:nvSpPr>
        <p:spPr>
          <a:xfrm>
            <a:off x="6069595" y="2155714"/>
            <a:ext cx="5606143" cy="3883840"/>
          </a:xfrm>
          <a:prstGeom prst="rect">
            <a:avLst/>
          </a:prstGeom>
          <a:solidFill>
            <a:srgbClr val="F1F8EC"/>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BCAB42A2-A51B-4322-B970-D52D873845A3}"/>
              </a:ext>
            </a:extLst>
          </p:cNvPr>
          <p:cNvSpPr txBox="1"/>
          <p:nvPr/>
        </p:nvSpPr>
        <p:spPr>
          <a:xfrm>
            <a:off x="7334604" y="2237859"/>
            <a:ext cx="3076125" cy="461665"/>
          </a:xfrm>
          <a:prstGeom prst="rect">
            <a:avLst/>
          </a:prstGeom>
          <a:noFill/>
        </p:spPr>
        <p:txBody>
          <a:bodyPr wrap="square" rtlCol="0">
            <a:spAutoFit/>
          </a:bodyPr>
          <a:lstStyle/>
          <a:p>
            <a:pPr algn="ctr"/>
            <a:r>
              <a:rPr lang="it-IT" sz="2400" dirty="0"/>
              <a:t>Errore di orientazione</a:t>
            </a:r>
          </a:p>
        </p:txBody>
      </p:sp>
      <p:sp>
        <p:nvSpPr>
          <p:cNvPr id="21" name="CasellaDiTesto 20">
            <a:extLst>
              <a:ext uri="{FF2B5EF4-FFF2-40B4-BE49-F238E27FC236}">
                <a16:creationId xmlns:a16="http://schemas.microsoft.com/office/drawing/2014/main" id="{2F50E10D-DDB6-488E-94D8-217F904EAB0C}"/>
              </a:ext>
            </a:extLst>
          </p:cNvPr>
          <p:cNvSpPr txBox="1"/>
          <p:nvPr/>
        </p:nvSpPr>
        <p:spPr>
          <a:xfrm>
            <a:off x="1664500" y="2237859"/>
            <a:ext cx="3076125" cy="461665"/>
          </a:xfrm>
          <a:prstGeom prst="rect">
            <a:avLst/>
          </a:prstGeom>
          <a:noFill/>
        </p:spPr>
        <p:txBody>
          <a:bodyPr wrap="square" rtlCol="0">
            <a:spAutoFit/>
          </a:bodyPr>
          <a:lstStyle/>
          <a:p>
            <a:pPr algn="ctr"/>
            <a:r>
              <a:rPr lang="it-IT" sz="2400" dirty="0"/>
              <a:t>Errore di posizione</a:t>
            </a:r>
          </a:p>
        </p:txBody>
      </p:sp>
      <p:pic>
        <p:nvPicPr>
          <p:cNvPr id="24" name="Immagine 23">
            <a:extLst>
              <a:ext uri="{FF2B5EF4-FFF2-40B4-BE49-F238E27FC236}">
                <a16:creationId xmlns:a16="http://schemas.microsoft.com/office/drawing/2014/main" id="{8DCCC4FA-F29D-4FD1-B5E4-D2F45D6F2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66" y="2813926"/>
            <a:ext cx="5553333" cy="3225627"/>
          </a:xfrm>
          <a:prstGeom prst="rect">
            <a:avLst/>
          </a:prstGeom>
        </p:spPr>
      </p:pic>
      <p:pic>
        <p:nvPicPr>
          <p:cNvPr id="26" name="Immagine 25">
            <a:extLst>
              <a:ext uri="{FF2B5EF4-FFF2-40B4-BE49-F238E27FC236}">
                <a16:creationId xmlns:a16="http://schemas.microsoft.com/office/drawing/2014/main" id="{F1F66ABE-CAE4-42FC-B59A-849290ED7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409" y="2804080"/>
            <a:ext cx="5595325" cy="3221144"/>
          </a:xfrm>
          <a:prstGeom prst="rect">
            <a:avLst/>
          </a:prstGeom>
        </p:spPr>
      </p:pic>
    </p:spTree>
    <p:extLst>
      <p:ext uri="{BB962C8B-B14F-4D97-AF65-F5344CB8AC3E}">
        <p14:creationId xmlns:p14="http://schemas.microsoft.com/office/powerpoint/2010/main" val="2998377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C5AA9A-D037-4EEF-9BEF-766932F932E6}"/>
              </a:ext>
            </a:extLst>
          </p:cNvPr>
          <p:cNvSpPr>
            <a:spLocks noGrp="1"/>
          </p:cNvSpPr>
          <p:nvPr>
            <p:ph type="title"/>
          </p:nvPr>
        </p:nvSpPr>
        <p:spPr/>
        <p:txBody>
          <a:bodyPr/>
          <a:lstStyle/>
          <a:p>
            <a:r>
              <a:rPr lang="it-IT" dirty="0"/>
              <a:t>Errori di posizione e orientazione</a:t>
            </a:r>
          </a:p>
        </p:txBody>
      </p:sp>
      <p:sp>
        <p:nvSpPr>
          <p:cNvPr id="4" name="CasellaDiTesto 3">
            <a:extLst>
              <a:ext uri="{FF2B5EF4-FFF2-40B4-BE49-F238E27FC236}">
                <a16:creationId xmlns:a16="http://schemas.microsoft.com/office/drawing/2014/main" id="{8DDFA5D8-D046-4A67-B872-627716A1CD5B}"/>
              </a:ext>
            </a:extLst>
          </p:cNvPr>
          <p:cNvSpPr txBox="1"/>
          <p:nvPr/>
        </p:nvSpPr>
        <p:spPr>
          <a:xfrm>
            <a:off x="565248" y="1456106"/>
            <a:ext cx="2968174" cy="461665"/>
          </a:xfrm>
          <a:prstGeom prst="rect">
            <a:avLst/>
          </a:prstGeom>
          <a:noFill/>
        </p:spPr>
        <p:txBody>
          <a:bodyPr wrap="square" rtlCol="0">
            <a:spAutoFit/>
          </a:bodyPr>
          <a:lstStyle/>
          <a:p>
            <a:pPr algn="ctr"/>
            <a:r>
              <a:rPr lang="it-IT" sz="2400" dirty="0"/>
              <a:t>Mano sinistra: attiva</a:t>
            </a:r>
          </a:p>
        </p:txBody>
      </p:sp>
      <p:sp>
        <p:nvSpPr>
          <p:cNvPr id="5" name="Rettangolo 4">
            <a:extLst>
              <a:ext uri="{FF2B5EF4-FFF2-40B4-BE49-F238E27FC236}">
                <a16:creationId xmlns:a16="http://schemas.microsoft.com/office/drawing/2014/main" id="{80D5C2BD-0AE9-41BC-A673-65A12BCF6E9A}"/>
              </a:ext>
            </a:extLst>
          </p:cNvPr>
          <p:cNvSpPr/>
          <p:nvPr/>
        </p:nvSpPr>
        <p:spPr>
          <a:xfrm>
            <a:off x="463452" y="2155713"/>
            <a:ext cx="5606143" cy="3883840"/>
          </a:xfrm>
          <a:prstGeom prst="rect">
            <a:avLst/>
          </a:prstGeom>
          <a:solidFill>
            <a:srgbClr val="F1F8EC"/>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7CB5BDF2-C6E2-48E3-BD45-3B3176995A5B}"/>
              </a:ext>
            </a:extLst>
          </p:cNvPr>
          <p:cNvSpPr/>
          <p:nvPr/>
        </p:nvSpPr>
        <p:spPr>
          <a:xfrm>
            <a:off x="6069595" y="2155714"/>
            <a:ext cx="5606143" cy="3883840"/>
          </a:xfrm>
          <a:prstGeom prst="rect">
            <a:avLst/>
          </a:prstGeom>
          <a:solidFill>
            <a:srgbClr val="F1F8EC"/>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6DAA0B6E-E444-408A-85E7-51E576A06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25426"/>
            <a:ext cx="5600734" cy="3289213"/>
          </a:xfrm>
          <a:prstGeom prst="rect">
            <a:avLst/>
          </a:prstGeom>
        </p:spPr>
      </p:pic>
      <p:sp>
        <p:nvSpPr>
          <p:cNvPr id="13" name="CasellaDiTesto 12">
            <a:extLst>
              <a:ext uri="{FF2B5EF4-FFF2-40B4-BE49-F238E27FC236}">
                <a16:creationId xmlns:a16="http://schemas.microsoft.com/office/drawing/2014/main" id="{B96745E2-C789-4878-8B42-B9498044C489}"/>
              </a:ext>
            </a:extLst>
          </p:cNvPr>
          <p:cNvSpPr txBox="1"/>
          <p:nvPr/>
        </p:nvSpPr>
        <p:spPr>
          <a:xfrm>
            <a:off x="7334604" y="2237859"/>
            <a:ext cx="3076125" cy="461665"/>
          </a:xfrm>
          <a:prstGeom prst="rect">
            <a:avLst/>
          </a:prstGeom>
          <a:noFill/>
        </p:spPr>
        <p:txBody>
          <a:bodyPr wrap="square" rtlCol="0">
            <a:spAutoFit/>
          </a:bodyPr>
          <a:lstStyle/>
          <a:p>
            <a:pPr algn="ctr"/>
            <a:r>
              <a:rPr lang="it-IT" sz="2400" dirty="0"/>
              <a:t>Errore di orientazione</a:t>
            </a:r>
          </a:p>
        </p:txBody>
      </p:sp>
      <p:sp>
        <p:nvSpPr>
          <p:cNvPr id="14" name="CasellaDiTesto 13">
            <a:extLst>
              <a:ext uri="{FF2B5EF4-FFF2-40B4-BE49-F238E27FC236}">
                <a16:creationId xmlns:a16="http://schemas.microsoft.com/office/drawing/2014/main" id="{6CD783C1-C46A-4D00-863E-F1584982D740}"/>
              </a:ext>
            </a:extLst>
          </p:cNvPr>
          <p:cNvSpPr txBox="1"/>
          <p:nvPr/>
        </p:nvSpPr>
        <p:spPr>
          <a:xfrm>
            <a:off x="1664500" y="2237859"/>
            <a:ext cx="3076125" cy="461665"/>
          </a:xfrm>
          <a:prstGeom prst="rect">
            <a:avLst/>
          </a:prstGeom>
          <a:noFill/>
        </p:spPr>
        <p:txBody>
          <a:bodyPr wrap="square" rtlCol="0">
            <a:spAutoFit/>
          </a:bodyPr>
          <a:lstStyle/>
          <a:p>
            <a:pPr algn="ctr"/>
            <a:r>
              <a:rPr lang="it-IT" sz="2400" dirty="0"/>
              <a:t>Errore di posizione</a:t>
            </a:r>
          </a:p>
        </p:txBody>
      </p:sp>
      <p:pic>
        <p:nvPicPr>
          <p:cNvPr id="16" name="Immagine 15" descr="Immagine che contiene fuochi d'artificio&#10;&#10;Descrizione generata automaticamente">
            <a:extLst>
              <a:ext uri="{FF2B5EF4-FFF2-40B4-BE49-F238E27FC236}">
                <a16:creationId xmlns:a16="http://schemas.microsoft.com/office/drawing/2014/main" id="{3271AD82-C4C4-4272-A04A-BE7606F55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82" y="2725426"/>
            <a:ext cx="5597413" cy="3289213"/>
          </a:xfrm>
          <a:prstGeom prst="rect">
            <a:avLst/>
          </a:prstGeom>
        </p:spPr>
      </p:pic>
      <p:grpSp>
        <p:nvGrpSpPr>
          <p:cNvPr id="17" name="Gruppo 16">
            <a:extLst>
              <a:ext uri="{FF2B5EF4-FFF2-40B4-BE49-F238E27FC236}">
                <a16:creationId xmlns:a16="http://schemas.microsoft.com/office/drawing/2014/main" id="{1615FDBB-38D0-4AFC-A134-47C3BAA37078}"/>
              </a:ext>
            </a:extLst>
          </p:cNvPr>
          <p:cNvGrpSpPr/>
          <p:nvPr/>
        </p:nvGrpSpPr>
        <p:grpSpPr>
          <a:xfrm>
            <a:off x="8156507" y="4387454"/>
            <a:ext cx="550551" cy="1119417"/>
            <a:chOff x="2251983" y="2628190"/>
            <a:chExt cx="1114824" cy="2161343"/>
          </a:xfrm>
        </p:grpSpPr>
        <p:sp>
          <p:nvSpPr>
            <p:cNvPr id="18" name="Ovale 17">
              <a:extLst>
                <a:ext uri="{FF2B5EF4-FFF2-40B4-BE49-F238E27FC236}">
                  <a16:creationId xmlns:a16="http://schemas.microsoft.com/office/drawing/2014/main" id="{25FDF30B-BA43-4B0F-9855-FB4D32C75244}"/>
                </a:ext>
              </a:extLst>
            </p:cNvPr>
            <p:cNvSpPr/>
            <p:nvPr/>
          </p:nvSpPr>
          <p:spPr>
            <a:xfrm>
              <a:off x="2251983" y="2628190"/>
              <a:ext cx="1061356" cy="106135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9" name="Connettore 2 18">
              <a:extLst>
                <a:ext uri="{FF2B5EF4-FFF2-40B4-BE49-F238E27FC236}">
                  <a16:creationId xmlns:a16="http://schemas.microsoft.com/office/drawing/2014/main" id="{22256059-A6DD-4FC9-8F33-DAD6CEA4ED9B}"/>
                </a:ext>
              </a:extLst>
            </p:cNvPr>
            <p:cNvCxnSpPr>
              <a:cxnSpLocks/>
            </p:cNvCxnSpPr>
            <p:nvPr/>
          </p:nvCxnSpPr>
          <p:spPr>
            <a:xfrm>
              <a:off x="3042524" y="3739558"/>
              <a:ext cx="324283" cy="10499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uppo 19">
            <a:extLst>
              <a:ext uri="{FF2B5EF4-FFF2-40B4-BE49-F238E27FC236}">
                <a16:creationId xmlns:a16="http://schemas.microsoft.com/office/drawing/2014/main" id="{D92C97F7-EEC1-4EBA-A9A7-74A28FB8237D}"/>
              </a:ext>
            </a:extLst>
          </p:cNvPr>
          <p:cNvGrpSpPr/>
          <p:nvPr/>
        </p:nvGrpSpPr>
        <p:grpSpPr>
          <a:xfrm>
            <a:off x="9851870" y="4387453"/>
            <a:ext cx="524146" cy="1119417"/>
            <a:chOff x="2251983" y="2628190"/>
            <a:chExt cx="1061356" cy="2161343"/>
          </a:xfrm>
        </p:grpSpPr>
        <p:sp>
          <p:nvSpPr>
            <p:cNvPr id="21" name="Ovale 20">
              <a:extLst>
                <a:ext uri="{FF2B5EF4-FFF2-40B4-BE49-F238E27FC236}">
                  <a16:creationId xmlns:a16="http://schemas.microsoft.com/office/drawing/2014/main" id="{6C26DE6F-E235-4C19-87A9-CDEDB12ABA1A}"/>
                </a:ext>
              </a:extLst>
            </p:cNvPr>
            <p:cNvSpPr/>
            <p:nvPr/>
          </p:nvSpPr>
          <p:spPr>
            <a:xfrm>
              <a:off x="2251983" y="2628190"/>
              <a:ext cx="1061356" cy="106135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2 21">
              <a:extLst>
                <a:ext uri="{FF2B5EF4-FFF2-40B4-BE49-F238E27FC236}">
                  <a16:creationId xmlns:a16="http://schemas.microsoft.com/office/drawing/2014/main" id="{A70EBC55-B9E2-4AF8-8A3F-C61F844B6501}"/>
                </a:ext>
              </a:extLst>
            </p:cNvPr>
            <p:cNvCxnSpPr>
              <a:cxnSpLocks/>
            </p:cNvCxnSpPr>
            <p:nvPr/>
          </p:nvCxnSpPr>
          <p:spPr>
            <a:xfrm flipH="1">
              <a:off x="2251983" y="3739558"/>
              <a:ext cx="319438" cy="10499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CasellaDiTesto 29">
            <a:extLst>
              <a:ext uri="{FF2B5EF4-FFF2-40B4-BE49-F238E27FC236}">
                <a16:creationId xmlns:a16="http://schemas.microsoft.com/office/drawing/2014/main" id="{DC13631E-36B7-4594-B376-D6C84FBFB071}"/>
              </a:ext>
            </a:extLst>
          </p:cNvPr>
          <p:cNvSpPr txBox="1"/>
          <p:nvPr/>
        </p:nvSpPr>
        <p:spPr>
          <a:xfrm>
            <a:off x="8707058" y="5532772"/>
            <a:ext cx="1144812" cy="400110"/>
          </a:xfrm>
          <a:prstGeom prst="rect">
            <a:avLst/>
          </a:prstGeom>
          <a:noFill/>
        </p:spPr>
        <p:txBody>
          <a:bodyPr wrap="square" rtlCol="0">
            <a:spAutoFit/>
          </a:bodyPr>
          <a:lstStyle/>
          <a:p>
            <a:pPr algn="ctr"/>
            <a:r>
              <a:rPr lang="it-IT" sz="2000" dirty="0">
                <a:solidFill>
                  <a:srgbClr val="C00000"/>
                </a:solidFill>
              </a:rPr>
              <a:t>Problemi</a:t>
            </a:r>
          </a:p>
        </p:txBody>
      </p:sp>
    </p:spTree>
    <p:extLst>
      <p:ext uri="{BB962C8B-B14F-4D97-AF65-F5344CB8AC3E}">
        <p14:creationId xmlns:p14="http://schemas.microsoft.com/office/powerpoint/2010/main" val="30840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31F1E5-7DD6-473A-BFDC-6EC5B6401D87}"/>
              </a:ext>
            </a:extLst>
          </p:cNvPr>
          <p:cNvSpPr>
            <a:spLocks noGrp="1"/>
          </p:cNvSpPr>
          <p:nvPr>
            <p:ph type="title"/>
          </p:nvPr>
        </p:nvSpPr>
        <p:spPr/>
        <p:txBody>
          <a:bodyPr/>
          <a:lstStyle/>
          <a:p>
            <a:r>
              <a:rPr lang="it-IT" dirty="0"/>
              <a:t>SLERP - problemi</a:t>
            </a:r>
          </a:p>
        </p:txBody>
      </p:sp>
      <p:pic>
        <p:nvPicPr>
          <p:cNvPr id="4" name="Immagine 3">
            <a:extLst>
              <a:ext uri="{FF2B5EF4-FFF2-40B4-BE49-F238E27FC236}">
                <a16:creationId xmlns:a16="http://schemas.microsoft.com/office/drawing/2014/main" id="{E401D0ED-8FCC-4FA9-B85F-F9D72314F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79" y="188816"/>
            <a:ext cx="3081866" cy="1809926"/>
          </a:xfrm>
          <a:prstGeom prst="rect">
            <a:avLst/>
          </a:prstGeom>
        </p:spPr>
      </p:pic>
      <p:pic>
        <p:nvPicPr>
          <p:cNvPr id="12" name="2v - video in cui si vede l'errore dei quaternioni">
            <a:hlinkClick r:id="" action="ppaction://media"/>
            <a:extLst>
              <a:ext uri="{FF2B5EF4-FFF2-40B4-BE49-F238E27FC236}">
                <a16:creationId xmlns:a16="http://schemas.microsoft.com/office/drawing/2014/main" id="{AB94130B-1AD0-44FC-87E5-21006F4CC00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5059" y="2437360"/>
            <a:ext cx="3051215" cy="2788620"/>
          </a:xfrm>
          <a:prstGeom prst="rect">
            <a:avLst/>
          </a:prstGeom>
          <a:ln>
            <a:noFill/>
          </a:ln>
          <a:effectLst>
            <a:softEdge rad="112500"/>
          </a:effectLst>
        </p:spPr>
      </p:pic>
      <p:cxnSp>
        <p:nvCxnSpPr>
          <p:cNvPr id="13" name="Connettore 2 12">
            <a:extLst>
              <a:ext uri="{FF2B5EF4-FFF2-40B4-BE49-F238E27FC236}">
                <a16:creationId xmlns:a16="http://schemas.microsoft.com/office/drawing/2014/main" id="{9B72FC0B-416C-45F1-B871-EB2F4891340B}"/>
              </a:ext>
            </a:extLst>
          </p:cNvPr>
          <p:cNvCxnSpPr>
            <a:cxnSpLocks/>
          </p:cNvCxnSpPr>
          <p:nvPr/>
        </p:nvCxnSpPr>
        <p:spPr>
          <a:xfrm flipV="1">
            <a:off x="3626274" y="3124699"/>
            <a:ext cx="653345" cy="5498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7107BD72-E8EB-4203-8FA3-B0263E4053ED}"/>
              </a:ext>
            </a:extLst>
          </p:cNvPr>
          <p:cNvCxnSpPr>
            <a:cxnSpLocks/>
          </p:cNvCxnSpPr>
          <p:nvPr/>
        </p:nvCxnSpPr>
        <p:spPr>
          <a:xfrm>
            <a:off x="3626274" y="3923562"/>
            <a:ext cx="653345" cy="5498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Immagine 15" descr="Immagine che contiene tavolo&#10;&#10;Descrizione generata automaticamente">
            <a:extLst>
              <a:ext uri="{FF2B5EF4-FFF2-40B4-BE49-F238E27FC236}">
                <a16:creationId xmlns:a16="http://schemas.microsoft.com/office/drawing/2014/main" id="{F5610002-0E14-4FAD-8F95-C325A5D179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5907" y="1564187"/>
            <a:ext cx="2350677" cy="1974072"/>
          </a:xfrm>
          <a:prstGeom prst="rect">
            <a:avLst/>
          </a:prstGeom>
        </p:spPr>
      </p:pic>
      <p:sp>
        <p:nvSpPr>
          <p:cNvPr id="17" name="CasellaDiTesto 16">
            <a:extLst>
              <a:ext uri="{FF2B5EF4-FFF2-40B4-BE49-F238E27FC236}">
                <a16:creationId xmlns:a16="http://schemas.microsoft.com/office/drawing/2014/main" id="{5B40A59A-F6B3-480A-9712-781763EF66CA}"/>
              </a:ext>
            </a:extLst>
          </p:cNvPr>
          <p:cNvSpPr txBox="1"/>
          <p:nvPr/>
        </p:nvSpPr>
        <p:spPr>
          <a:xfrm>
            <a:off x="2029092" y="1439039"/>
            <a:ext cx="3076125" cy="461665"/>
          </a:xfrm>
          <a:prstGeom prst="rect">
            <a:avLst/>
          </a:prstGeom>
          <a:noFill/>
        </p:spPr>
        <p:txBody>
          <a:bodyPr wrap="square" rtlCol="0">
            <a:spAutoFit/>
          </a:bodyPr>
          <a:lstStyle/>
          <a:p>
            <a:pPr algn="ctr"/>
            <a:r>
              <a:rPr lang="it-IT" sz="2400" dirty="0"/>
              <a:t>Primo salto</a:t>
            </a:r>
          </a:p>
        </p:txBody>
      </p:sp>
      <p:sp>
        <p:nvSpPr>
          <p:cNvPr id="18" name="CasellaDiTesto 17">
            <a:extLst>
              <a:ext uri="{FF2B5EF4-FFF2-40B4-BE49-F238E27FC236}">
                <a16:creationId xmlns:a16="http://schemas.microsoft.com/office/drawing/2014/main" id="{3F1ADA38-6264-4016-916E-881C1DE7F802}"/>
              </a:ext>
            </a:extLst>
          </p:cNvPr>
          <p:cNvSpPr txBox="1"/>
          <p:nvPr/>
        </p:nvSpPr>
        <p:spPr>
          <a:xfrm>
            <a:off x="1927009" y="6031210"/>
            <a:ext cx="3076125" cy="461665"/>
          </a:xfrm>
          <a:prstGeom prst="rect">
            <a:avLst/>
          </a:prstGeom>
          <a:noFill/>
        </p:spPr>
        <p:txBody>
          <a:bodyPr wrap="square" rtlCol="0">
            <a:spAutoFit/>
          </a:bodyPr>
          <a:lstStyle/>
          <a:p>
            <a:pPr algn="ctr"/>
            <a:r>
              <a:rPr lang="it-IT" sz="2400" dirty="0"/>
              <a:t>Secondo salto</a:t>
            </a:r>
          </a:p>
        </p:txBody>
      </p:sp>
      <p:pic>
        <p:nvPicPr>
          <p:cNvPr id="20" name="Immagine 19" descr="Immagine che contiene tavolo&#10;&#10;Descrizione generata automaticamente">
            <a:extLst>
              <a:ext uri="{FF2B5EF4-FFF2-40B4-BE49-F238E27FC236}">
                <a16:creationId xmlns:a16="http://schemas.microsoft.com/office/drawing/2014/main" id="{0E06EAE0-C296-4FDB-B7C8-C170D4D1DD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5907" y="4301797"/>
            <a:ext cx="2352613" cy="2191078"/>
          </a:xfrm>
          <a:prstGeom prst="rect">
            <a:avLst/>
          </a:prstGeom>
        </p:spPr>
      </p:pic>
      <p:sp>
        <p:nvSpPr>
          <p:cNvPr id="21" name="Parentesi graffa chiusa 20">
            <a:extLst>
              <a:ext uri="{FF2B5EF4-FFF2-40B4-BE49-F238E27FC236}">
                <a16:creationId xmlns:a16="http://schemas.microsoft.com/office/drawing/2014/main" id="{3C1C8A29-9A86-474F-82CD-FC438D18F5D4}"/>
              </a:ext>
            </a:extLst>
          </p:cNvPr>
          <p:cNvSpPr/>
          <p:nvPr/>
        </p:nvSpPr>
        <p:spPr>
          <a:xfrm>
            <a:off x="6676584" y="2582832"/>
            <a:ext cx="265465" cy="2970390"/>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6" name="CasellaDiTesto 25">
            <a:extLst>
              <a:ext uri="{FF2B5EF4-FFF2-40B4-BE49-F238E27FC236}">
                <a16:creationId xmlns:a16="http://schemas.microsoft.com/office/drawing/2014/main" id="{96323EDB-ABDF-413F-A1F5-CD1F0BC68B03}"/>
              </a:ext>
            </a:extLst>
          </p:cNvPr>
          <p:cNvSpPr txBox="1"/>
          <p:nvPr/>
        </p:nvSpPr>
        <p:spPr>
          <a:xfrm>
            <a:off x="6809316" y="3652528"/>
            <a:ext cx="1983291" cy="830997"/>
          </a:xfrm>
          <a:prstGeom prst="rect">
            <a:avLst/>
          </a:prstGeom>
          <a:noFill/>
        </p:spPr>
        <p:txBody>
          <a:bodyPr wrap="square" rtlCol="0">
            <a:spAutoFit/>
          </a:bodyPr>
          <a:lstStyle/>
          <a:p>
            <a:pPr algn="ctr"/>
            <a:r>
              <a:rPr lang="it-IT" sz="2400" dirty="0">
                <a:solidFill>
                  <a:srgbClr val="C00000"/>
                </a:solidFill>
              </a:rPr>
              <a:t>Cambio segno </a:t>
            </a:r>
            <a:r>
              <a:rPr lang="it-IT" sz="2400" dirty="0" err="1">
                <a:solidFill>
                  <a:srgbClr val="C00000"/>
                </a:solidFill>
              </a:rPr>
              <a:t>vect</a:t>
            </a:r>
            <a:r>
              <a:rPr lang="it-IT" sz="2400" dirty="0">
                <a:solidFill>
                  <a:srgbClr val="C00000"/>
                </a:solidFill>
              </a:rPr>
              <a:t>(Q)</a:t>
            </a:r>
          </a:p>
        </p:txBody>
      </p:sp>
      <p:cxnSp>
        <p:nvCxnSpPr>
          <p:cNvPr id="32" name="Connettore 2 31">
            <a:extLst>
              <a:ext uri="{FF2B5EF4-FFF2-40B4-BE49-F238E27FC236}">
                <a16:creationId xmlns:a16="http://schemas.microsoft.com/office/drawing/2014/main" id="{1AF2A878-655C-4997-B23F-0BB0E6C3C693}"/>
              </a:ext>
            </a:extLst>
          </p:cNvPr>
          <p:cNvCxnSpPr>
            <a:cxnSpLocks/>
          </p:cNvCxnSpPr>
          <p:nvPr/>
        </p:nvCxnSpPr>
        <p:spPr>
          <a:xfrm flipV="1">
            <a:off x="7801225" y="3211689"/>
            <a:ext cx="478201" cy="404255"/>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CasellaDiTesto 33">
            <a:extLst>
              <a:ext uri="{FF2B5EF4-FFF2-40B4-BE49-F238E27FC236}">
                <a16:creationId xmlns:a16="http://schemas.microsoft.com/office/drawing/2014/main" id="{D9915D11-C5B5-4FC7-AB8B-24F52DBBC688}"/>
              </a:ext>
            </a:extLst>
          </p:cNvPr>
          <p:cNvSpPr txBox="1"/>
          <p:nvPr/>
        </p:nvSpPr>
        <p:spPr>
          <a:xfrm>
            <a:off x="9918919" y="4549895"/>
            <a:ext cx="1877120" cy="830997"/>
          </a:xfrm>
          <a:prstGeom prst="rect">
            <a:avLst/>
          </a:prstGeom>
          <a:noFill/>
        </p:spPr>
        <p:txBody>
          <a:bodyPr wrap="square" rtlCol="0">
            <a:spAutoFit/>
          </a:bodyPr>
          <a:lstStyle/>
          <a:p>
            <a:pPr algn="ctr"/>
            <a:r>
              <a:rPr lang="it-IT" sz="2400" dirty="0">
                <a:solidFill>
                  <a:srgbClr val="C00000"/>
                </a:solidFill>
              </a:rPr>
              <a:t>Stessa orientazione</a:t>
            </a:r>
          </a:p>
        </p:txBody>
      </p:sp>
      <p:sp>
        <p:nvSpPr>
          <p:cNvPr id="35" name="CasellaDiTesto 34">
            <a:extLst>
              <a:ext uri="{FF2B5EF4-FFF2-40B4-BE49-F238E27FC236}">
                <a16:creationId xmlns:a16="http://schemas.microsoft.com/office/drawing/2014/main" id="{A6C50DC9-E945-4AAC-B7E2-FE0270AC099E}"/>
              </a:ext>
            </a:extLst>
          </p:cNvPr>
          <p:cNvSpPr txBox="1"/>
          <p:nvPr/>
        </p:nvSpPr>
        <p:spPr>
          <a:xfrm>
            <a:off x="7642982" y="5387522"/>
            <a:ext cx="1877120" cy="830997"/>
          </a:xfrm>
          <a:prstGeom prst="rect">
            <a:avLst/>
          </a:prstGeom>
          <a:noFill/>
        </p:spPr>
        <p:txBody>
          <a:bodyPr wrap="square" rtlCol="0">
            <a:spAutoFit/>
          </a:bodyPr>
          <a:lstStyle/>
          <a:p>
            <a:pPr algn="ctr"/>
            <a:r>
              <a:rPr lang="it-IT" sz="2400" dirty="0"/>
              <a:t>Errore ha picco</a:t>
            </a:r>
          </a:p>
        </p:txBody>
      </p:sp>
      <p:sp>
        <p:nvSpPr>
          <p:cNvPr id="36" name="CasellaDiTesto 35">
            <a:extLst>
              <a:ext uri="{FF2B5EF4-FFF2-40B4-BE49-F238E27FC236}">
                <a16:creationId xmlns:a16="http://schemas.microsoft.com/office/drawing/2014/main" id="{E6BBB95E-0F78-441F-8513-EAD3104CF1A2}"/>
              </a:ext>
            </a:extLst>
          </p:cNvPr>
          <p:cNvSpPr txBox="1"/>
          <p:nvPr/>
        </p:nvSpPr>
        <p:spPr>
          <a:xfrm>
            <a:off x="7339700" y="6218519"/>
            <a:ext cx="2352613" cy="400110"/>
          </a:xfrm>
          <a:prstGeom prst="rect">
            <a:avLst/>
          </a:prstGeom>
          <a:noFill/>
        </p:spPr>
        <p:txBody>
          <a:bodyPr wrap="square" rtlCol="0">
            <a:spAutoFit/>
          </a:bodyPr>
          <a:lstStyle/>
          <a:p>
            <a:pPr algn="ctr"/>
            <a:r>
              <a:rPr lang="it-IT" sz="2000" dirty="0"/>
              <a:t>Recupera subito</a:t>
            </a:r>
          </a:p>
        </p:txBody>
      </p:sp>
      <p:pic>
        <p:nvPicPr>
          <p:cNvPr id="39" name="Immagine 38">
            <a:extLst>
              <a:ext uri="{FF2B5EF4-FFF2-40B4-BE49-F238E27FC236}">
                <a16:creationId xmlns:a16="http://schemas.microsoft.com/office/drawing/2014/main" id="{903E1305-C0A9-4326-B5BF-896E596E66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8679" y="1142907"/>
            <a:ext cx="2207856" cy="2282775"/>
          </a:xfrm>
          <a:prstGeom prst="rect">
            <a:avLst/>
          </a:prstGeom>
        </p:spPr>
      </p:pic>
      <p:cxnSp>
        <p:nvCxnSpPr>
          <p:cNvPr id="46" name="Connettore 2 45">
            <a:extLst>
              <a:ext uri="{FF2B5EF4-FFF2-40B4-BE49-F238E27FC236}">
                <a16:creationId xmlns:a16="http://schemas.microsoft.com/office/drawing/2014/main" id="{1CA8B9A2-5111-49A0-849C-655B575101E2}"/>
              </a:ext>
            </a:extLst>
          </p:cNvPr>
          <p:cNvCxnSpPr>
            <a:cxnSpLocks/>
          </p:cNvCxnSpPr>
          <p:nvPr/>
        </p:nvCxnSpPr>
        <p:spPr>
          <a:xfrm>
            <a:off x="7801225" y="4732690"/>
            <a:ext cx="478201" cy="404255"/>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CasellaDiTesto 46">
                <a:extLst>
                  <a:ext uri="{FF2B5EF4-FFF2-40B4-BE49-F238E27FC236}">
                    <a16:creationId xmlns:a16="http://schemas.microsoft.com/office/drawing/2014/main" id="{4FECFDB3-92ED-4068-98E3-1BEE9B58E80E}"/>
                  </a:ext>
                </a:extLst>
              </p:cNvPr>
              <p:cNvSpPr txBox="1"/>
              <p:nvPr/>
            </p:nvSpPr>
            <p:spPr>
              <a:xfrm>
                <a:off x="9841650" y="1998742"/>
                <a:ext cx="1983291" cy="830997"/>
              </a:xfrm>
              <a:prstGeom prst="rect">
                <a:avLst/>
              </a:prstGeom>
              <a:noFill/>
            </p:spPr>
            <p:txBody>
              <a:bodyPr wrap="square" rtlCol="0">
                <a:spAutoFit/>
              </a:bodyPr>
              <a:lstStyle/>
              <a:p>
                <a:pPr algn="ctr"/>
                <a14:m>
                  <m:oMath xmlns:m="http://schemas.openxmlformats.org/officeDocument/2006/math">
                    <m:r>
                      <a:rPr lang="it-IT" sz="2400" i="1" dirty="0" smtClean="0">
                        <a:solidFill>
                          <a:schemeClr val="tx1"/>
                        </a:solidFill>
                        <a:latin typeface="Cambria Math" panose="02040503050406030204" pitchFamily="18" charset="0"/>
                        <a:ea typeface="Cambria Math" panose="02040503050406030204" pitchFamily="18" charset="0"/>
                      </a:rPr>
                      <m:t>𝜃</m:t>
                    </m:r>
                  </m:oMath>
                </a14:m>
                <a:r>
                  <a:rPr lang="it-IT" sz="2400" dirty="0">
                    <a:solidFill>
                      <a:schemeClr val="tx1"/>
                    </a:solidFill>
                  </a:rPr>
                  <a:t> ruota di circa </a:t>
                </a:r>
                <a14:m>
                  <m:oMath xmlns:m="http://schemas.openxmlformats.org/officeDocument/2006/math">
                    <m:r>
                      <a:rPr lang="it-IT" sz="2400" b="0" i="1" smtClean="0">
                        <a:solidFill>
                          <a:schemeClr val="tx1"/>
                        </a:solidFill>
                        <a:latin typeface="Cambria Math" panose="02040503050406030204" pitchFamily="18" charset="0"/>
                      </a:rPr>
                      <m:t>2</m:t>
                    </m:r>
                    <m:r>
                      <a:rPr lang="it-IT" sz="2400" b="0" i="1" smtClean="0">
                        <a:solidFill>
                          <a:schemeClr val="tx1"/>
                        </a:solidFill>
                        <a:latin typeface="Cambria Math" panose="02040503050406030204" pitchFamily="18" charset="0"/>
                        <a:ea typeface="Cambria Math" panose="02040503050406030204" pitchFamily="18" charset="0"/>
                      </a:rPr>
                      <m:t>𝜋</m:t>
                    </m:r>
                  </m:oMath>
                </a14:m>
                <a:endParaRPr lang="it-IT" sz="2400" dirty="0">
                  <a:solidFill>
                    <a:schemeClr val="tx1"/>
                  </a:solidFill>
                </a:endParaRPr>
              </a:p>
            </p:txBody>
          </p:sp>
        </mc:Choice>
        <mc:Fallback xmlns="">
          <p:sp>
            <p:nvSpPr>
              <p:cNvPr id="47" name="CasellaDiTesto 46">
                <a:extLst>
                  <a:ext uri="{FF2B5EF4-FFF2-40B4-BE49-F238E27FC236}">
                    <a16:creationId xmlns:a16="http://schemas.microsoft.com/office/drawing/2014/main" id="{4FECFDB3-92ED-4068-98E3-1BEE9B58E80E}"/>
                  </a:ext>
                </a:extLst>
              </p:cNvPr>
              <p:cNvSpPr txBox="1">
                <a:spLocks noRot="1" noChangeAspect="1" noMove="1" noResize="1" noEditPoints="1" noAdjustHandles="1" noChangeArrowheads="1" noChangeShapeType="1" noTextEdit="1"/>
              </p:cNvSpPr>
              <p:nvPr/>
            </p:nvSpPr>
            <p:spPr>
              <a:xfrm>
                <a:off x="9841650" y="1998742"/>
                <a:ext cx="1983291" cy="830997"/>
              </a:xfrm>
              <a:prstGeom prst="rect">
                <a:avLst/>
              </a:prstGeom>
              <a:blipFill>
                <a:blip r:embed="rId10"/>
                <a:stretch>
                  <a:fillRect t="-5882" b="-1617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8" name="CasellaDiTesto 47">
                <a:extLst>
                  <a:ext uri="{FF2B5EF4-FFF2-40B4-BE49-F238E27FC236}">
                    <a16:creationId xmlns:a16="http://schemas.microsoft.com/office/drawing/2014/main" id="{3385AC4B-CA77-41DC-B8ED-44B1DBD347FA}"/>
                  </a:ext>
                </a:extLst>
              </p:cNvPr>
              <p:cNvSpPr txBox="1"/>
              <p:nvPr/>
            </p:nvSpPr>
            <p:spPr>
              <a:xfrm>
                <a:off x="9841650" y="3247324"/>
                <a:ext cx="1983291" cy="884986"/>
              </a:xfrm>
              <a:prstGeom prst="rect">
                <a:avLst/>
              </a:prstGeom>
              <a:noFill/>
            </p:spPr>
            <p:txBody>
              <a:bodyPr wrap="square" rtlCol="0">
                <a:spAutoFit/>
              </a:bodyPr>
              <a:lstStyle/>
              <a:p>
                <a:pPr algn="ctr"/>
                <a14:m>
                  <m:oMath xmlns:m="http://schemas.openxmlformats.org/officeDocument/2006/math">
                    <m:acc>
                      <m:accPr>
                        <m:chr m:val="̅"/>
                        <m:ctrlPr>
                          <a:rPr lang="it-IT" sz="2400" i="1" dirty="0" smtClean="0">
                            <a:solidFill>
                              <a:schemeClr val="tx1"/>
                            </a:solidFill>
                            <a:latin typeface="Cambria Math" panose="02040503050406030204" pitchFamily="18" charset="0"/>
                            <a:ea typeface="Cambria Math" panose="02040503050406030204" pitchFamily="18" charset="0"/>
                          </a:rPr>
                        </m:ctrlPr>
                      </m:accPr>
                      <m:e>
                        <m:r>
                          <a:rPr lang="it-IT" sz="2400" b="0" i="1" dirty="0" smtClean="0">
                            <a:solidFill>
                              <a:schemeClr val="tx1"/>
                            </a:solidFill>
                            <a:latin typeface="Cambria Math" panose="02040503050406030204" pitchFamily="18" charset="0"/>
                            <a:ea typeface="Cambria Math" panose="02040503050406030204" pitchFamily="18" charset="0"/>
                          </a:rPr>
                          <m:t>𝑛</m:t>
                        </m:r>
                        <m:r>
                          <a:rPr lang="it-IT" sz="2400" b="0" i="1" dirty="0" smtClean="0">
                            <a:solidFill>
                              <a:schemeClr val="tx1"/>
                            </a:solidFill>
                            <a:latin typeface="Cambria Math" panose="02040503050406030204" pitchFamily="18" charset="0"/>
                            <a:ea typeface="Cambria Math" panose="02040503050406030204" pitchFamily="18" charset="0"/>
                          </a:rPr>
                          <m:t> </m:t>
                        </m:r>
                      </m:e>
                    </m:acc>
                    <m:func>
                      <m:funcPr>
                        <m:ctrlPr>
                          <a:rPr lang="it-IT" sz="2400" i="1" dirty="0" smtClean="0">
                            <a:solidFill>
                              <a:schemeClr val="tx1"/>
                            </a:solidFill>
                            <a:latin typeface="Cambria Math" panose="02040503050406030204" pitchFamily="18" charset="0"/>
                            <a:ea typeface="Cambria Math" panose="02040503050406030204" pitchFamily="18" charset="0"/>
                          </a:rPr>
                        </m:ctrlPr>
                      </m:funcPr>
                      <m:fName>
                        <m:r>
                          <m:rPr>
                            <m:sty m:val="p"/>
                          </m:rPr>
                          <a:rPr lang="it-IT" sz="2400" i="0" dirty="0" smtClean="0">
                            <a:solidFill>
                              <a:schemeClr val="tx1"/>
                            </a:solidFill>
                            <a:latin typeface="Cambria Math" panose="02040503050406030204" pitchFamily="18" charset="0"/>
                            <a:ea typeface="Cambria Math" panose="02040503050406030204" pitchFamily="18" charset="0"/>
                          </a:rPr>
                          <m:t>sin</m:t>
                        </m:r>
                      </m:fName>
                      <m:e>
                        <m:box>
                          <m:boxPr>
                            <m:ctrlPr>
                              <a:rPr lang="it-IT" sz="2400" i="1" dirty="0" smtClean="0">
                                <a:solidFill>
                                  <a:schemeClr val="tx1"/>
                                </a:solidFill>
                                <a:latin typeface="Cambria Math" panose="02040503050406030204" pitchFamily="18" charset="0"/>
                                <a:ea typeface="Cambria Math" panose="02040503050406030204" pitchFamily="18" charset="0"/>
                              </a:rPr>
                            </m:ctrlPr>
                          </m:boxPr>
                          <m:e>
                            <m:argPr>
                              <m:argSz m:val="-1"/>
                            </m:argPr>
                            <m:f>
                              <m:fPr>
                                <m:ctrlPr>
                                  <a:rPr lang="it-IT" sz="2400" i="1" dirty="0" smtClean="0">
                                    <a:solidFill>
                                      <a:schemeClr val="tx1"/>
                                    </a:solidFill>
                                    <a:latin typeface="Cambria Math" panose="02040503050406030204" pitchFamily="18" charset="0"/>
                                    <a:ea typeface="Cambria Math" panose="02040503050406030204" pitchFamily="18" charset="0"/>
                                  </a:rPr>
                                </m:ctrlPr>
                              </m:fPr>
                              <m:num>
                                <m:r>
                                  <a:rPr lang="it-IT" sz="2400" i="1" dirty="0">
                                    <a:solidFill>
                                      <a:schemeClr val="tx1"/>
                                    </a:solidFill>
                                    <a:latin typeface="Cambria Math" panose="02040503050406030204" pitchFamily="18" charset="0"/>
                                    <a:ea typeface="Cambria Math" panose="02040503050406030204" pitchFamily="18" charset="0"/>
                                  </a:rPr>
                                  <m:t>𝜃</m:t>
                                </m:r>
                              </m:num>
                              <m:den>
                                <m:r>
                                  <a:rPr lang="it-IT" sz="2400" b="0" i="1" dirty="0" smtClean="0">
                                    <a:solidFill>
                                      <a:schemeClr val="tx1"/>
                                    </a:solidFill>
                                    <a:latin typeface="Cambria Math" panose="02040503050406030204" pitchFamily="18" charset="0"/>
                                    <a:ea typeface="Cambria Math" panose="02040503050406030204" pitchFamily="18" charset="0"/>
                                  </a:rPr>
                                  <m:t>2</m:t>
                                </m:r>
                              </m:den>
                            </m:f>
                          </m:e>
                        </m:box>
                      </m:e>
                    </m:func>
                  </m:oMath>
                </a14:m>
                <a:r>
                  <a:rPr lang="it-IT" sz="2400" dirty="0">
                    <a:solidFill>
                      <a:schemeClr val="tx1"/>
                    </a:solidFill>
                  </a:rPr>
                  <a:t> cambia segno</a:t>
                </a:r>
                <a:endParaRPr lang="it-IT" sz="2400" dirty="0">
                  <a:solidFill>
                    <a:srgbClr val="C00000"/>
                  </a:solidFill>
                </a:endParaRPr>
              </a:p>
            </p:txBody>
          </p:sp>
        </mc:Choice>
        <mc:Fallback xmlns="">
          <p:sp>
            <p:nvSpPr>
              <p:cNvPr id="48" name="CasellaDiTesto 47">
                <a:extLst>
                  <a:ext uri="{FF2B5EF4-FFF2-40B4-BE49-F238E27FC236}">
                    <a16:creationId xmlns:a16="http://schemas.microsoft.com/office/drawing/2014/main" id="{3385AC4B-CA77-41DC-B8ED-44B1DBD347FA}"/>
                  </a:ext>
                </a:extLst>
              </p:cNvPr>
              <p:cNvSpPr txBox="1">
                <a:spLocks noRot="1" noChangeAspect="1" noMove="1" noResize="1" noEditPoints="1" noAdjustHandles="1" noChangeArrowheads="1" noChangeShapeType="1" noTextEdit="1"/>
              </p:cNvSpPr>
              <p:nvPr/>
            </p:nvSpPr>
            <p:spPr>
              <a:xfrm>
                <a:off x="9841650" y="3247324"/>
                <a:ext cx="1983291" cy="884986"/>
              </a:xfrm>
              <a:prstGeom prst="rect">
                <a:avLst/>
              </a:prstGeom>
              <a:blipFill>
                <a:blip r:embed="rId11"/>
                <a:stretch>
                  <a:fillRect l="-2147" r="-1840" b="-15172"/>
                </a:stretch>
              </a:blipFill>
            </p:spPr>
            <p:txBody>
              <a:bodyPr/>
              <a:lstStyle/>
              <a:p>
                <a:r>
                  <a:rPr lang="it-IT">
                    <a:noFill/>
                  </a:rPr>
                  <a:t> </a:t>
                </a:r>
              </a:p>
            </p:txBody>
          </p:sp>
        </mc:Fallback>
      </mc:AlternateContent>
      <p:sp>
        <p:nvSpPr>
          <p:cNvPr id="49" name="CasellaDiTesto 48">
            <a:extLst>
              <a:ext uri="{FF2B5EF4-FFF2-40B4-BE49-F238E27FC236}">
                <a16:creationId xmlns:a16="http://schemas.microsoft.com/office/drawing/2014/main" id="{BF295ED5-813A-4CD9-8F64-9A72E9407A93}"/>
              </a:ext>
            </a:extLst>
          </p:cNvPr>
          <p:cNvSpPr txBox="1"/>
          <p:nvPr/>
        </p:nvSpPr>
        <p:spPr>
          <a:xfrm>
            <a:off x="9292997" y="1208206"/>
            <a:ext cx="3081865" cy="461665"/>
          </a:xfrm>
          <a:prstGeom prst="rect">
            <a:avLst/>
          </a:prstGeom>
          <a:noFill/>
        </p:spPr>
        <p:txBody>
          <a:bodyPr wrap="square" rtlCol="0">
            <a:spAutoFit/>
          </a:bodyPr>
          <a:lstStyle/>
          <a:p>
            <a:pPr algn="ctr"/>
            <a:r>
              <a:rPr lang="it-IT" sz="2400" dirty="0">
                <a:solidFill>
                  <a:schemeClr val="accent6">
                    <a:lumMod val="75000"/>
                  </a:schemeClr>
                </a:solidFill>
              </a:rPr>
              <a:t>Plot parti vettoriali</a:t>
            </a:r>
          </a:p>
        </p:txBody>
      </p:sp>
      <p:cxnSp>
        <p:nvCxnSpPr>
          <p:cNvPr id="50" name="Connettore 2 49">
            <a:extLst>
              <a:ext uri="{FF2B5EF4-FFF2-40B4-BE49-F238E27FC236}">
                <a16:creationId xmlns:a16="http://schemas.microsoft.com/office/drawing/2014/main" id="{CF6DFE11-F35B-4E6F-921C-DE38B2DC1B27}"/>
              </a:ext>
            </a:extLst>
          </p:cNvPr>
          <p:cNvCxnSpPr>
            <a:cxnSpLocks/>
          </p:cNvCxnSpPr>
          <p:nvPr/>
        </p:nvCxnSpPr>
        <p:spPr>
          <a:xfrm>
            <a:off x="10833295" y="1669871"/>
            <a:ext cx="0" cy="336517"/>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a:extLst>
              <a:ext uri="{FF2B5EF4-FFF2-40B4-BE49-F238E27FC236}">
                <a16:creationId xmlns:a16="http://schemas.microsoft.com/office/drawing/2014/main" id="{F4F4DF37-F316-4C85-9FD9-DC6ADC871C70}"/>
              </a:ext>
            </a:extLst>
          </p:cNvPr>
          <p:cNvCxnSpPr>
            <a:cxnSpLocks/>
          </p:cNvCxnSpPr>
          <p:nvPr/>
        </p:nvCxnSpPr>
        <p:spPr>
          <a:xfrm>
            <a:off x="10857479" y="2829739"/>
            <a:ext cx="0" cy="336517"/>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57551A10-3503-452C-991E-AACDC6780868}"/>
              </a:ext>
            </a:extLst>
          </p:cNvPr>
          <p:cNvCxnSpPr>
            <a:cxnSpLocks/>
          </p:cNvCxnSpPr>
          <p:nvPr/>
        </p:nvCxnSpPr>
        <p:spPr>
          <a:xfrm>
            <a:off x="10857479" y="4133538"/>
            <a:ext cx="0" cy="336517"/>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0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19"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6" fill="hold" display="0">
                  <p:stCondLst>
                    <p:cond delay="indefinite"/>
                  </p:stCondLst>
                </p:cTn>
                <p:tgtEl>
                  <p:spTgt spid="12"/>
                </p:tgtEl>
              </p:cMediaNode>
            </p:video>
            <p:seq concurrent="1" nextAc="seek">
              <p:cTn id="87" restart="whenNotActive" fill="hold" evtFilter="cancelBubble" nodeType="interactiveSeq">
                <p:stCondLst>
                  <p:cond evt="onClick" delay="0">
                    <p:tgtEl>
                      <p:spTgt spid="12"/>
                    </p:tgtEl>
                  </p:cond>
                </p:stCondLst>
                <p:endSync evt="end" delay="0">
                  <p:rtn val="all"/>
                </p:endSync>
                <p:childTnLst>
                  <p:par>
                    <p:cTn id="88" fill="hold">
                      <p:stCondLst>
                        <p:cond delay="0"/>
                      </p:stCondLst>
                      <p:childTnLst>
                        <p:par>
                          <p:cTn id="89" fill="hold">
                            <p:stCondLst>
                              <p:cond delay="0"/>
                            </p:stCondLst>
                            <p:childTnLst>
                              <p:par>
                                <p:cTn id="90" presetID="2" presetClass="mediacall" presetSubtype="0" fill="hold" nodeType="clickEffect">
                                  <p:stCondLst>
                                    <p:cond delay="0"/>
                                  </p:stCondLst>
                                  <p:childTnLst>
                                    <p:cmd type="call" cmd="togglePause">
                                      <p:cBhvr>
                                        <p:cTn id="91" dur="1" fill="hold"/>
                                        <p:tgtEl>
                                          <p:spTgt spid="12"/>
                                        </p:tgtEl>
                                      </p:cBhvr>
                                    </p:cmd>
                                  </p:childTnLst>
                                </p:cTn>
                              </p:par>
                            </p:childTnLst>
                          </p:cTn>
                        </p:par>
                      </p:childTnLst>
                    </p:cTn>
                  </p:par>
                </p:childTnLst>
              </p:cTn>
              <p:nextCondLst>
                <p:cond evt="onClick" delay="0">
                  <p:tgtEl>
                    <p:spTgt spid="12"/>
                  </p:tgtEl>
                </p:cond>
              </p:nextCondLst>
            </p:seq>
          </p:childTnLst>
        </p:cTn>
      </p:par>
    </p:tnLst>
    <p:bldLst>
      <p:bldP spid="17" grpId="0"/>
      <p:bldP spid="18" grpId="0"/>
      <p:bldP spid="21" grpId="0" animBg="1"/>
      <p:bldP spid="26" grpId="0"/>
      <p:bldP spid="34" grpId="0"/>
      <p:bldP spid="35" grpId="0"/>
      <p:bldP spid="36" grpId="0"/>
      <p:bldP spid="47" grpId="0"/>
      <p:bldP spid="48" grpId="0"/>
      <p:bldP spid="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con angoli arrotondati 14">
            <a:extLst>
              <a:ext uri="{FF2B5EF4-FFF2-40B4-BE49-F238E27FC236}">
                <a16:creationId xmlns:a16="http://schemas.microsoft.com/office/drawing/2014/main" id="{197014F4-7920-4E71-B08A-EB5438259D62}"/>
              </a:ext>
            </a:extLst>
          </p:cNvPr>
          <p:cNvSpPr/>
          <p:nvPr/>
        </p:nvSpPr>
        <p:spPr>
          <a:xfrm>
            <a:off x="699911" y="1252189"/>
            <a:ext cx="10848621" cy="4570623"/>
          </a:xfrm>
          <a:prstGeom prst="roundRect">
            <a:avLst/>
          </a:prstGeom>
          <a:solidFill>
            <a:srgbClr val="F1F8EC"/>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44EDD318-3C06-46C6-84FE-403C69968C76}"/>
              </a:ext>
            </a:extLst>
          </p:cNvPr>
          <p:cNvSpPr>
            <a:spLocks noGrp="1"/>
          </p:cNvSpPr>
          <p:nvPr>
            <p:ph type="title"/>
          </p:nvPr>
        </p:nvSpPr>
        <p:spPr/>
        <p:txBody>
          <a:bodyPr/>
          <a:lstStyle/>
          <a:p>
            <a:r>
              <a:rPr lang="it-IT" dirty="0"/>
              <a:t>Risultato</a:t>
            </a:r>
          </a:p>
        </p:txBody>
      </p:sp>
      <p:pic>
        <p:nvPicPr>
          <p:cNvPr id="6" name="4v - video tubi finale, da dietro">
            <a:hlinkClick r:id="" action="ppaction://media"/>
            <a:extLst>
              <a:ext uri="{FF2B5EF4-FFF2-40B4-BE49-F238E27FC236}">
                <a16:creationId xmlns:a16="http://schemas.microsoft.com/office/drawing/2014/main" id="{9B44A085-79C0-4EA8-9749-B1D6C61F9C3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78987" y="1690688"/>
            <a:ext cx="4168775" cy="3810000"/>
          </a:xfrm>
          <a:prstGeom prst="rect">
            <a:avLst/>
          </a:prstGeom>
          <a:ln>
            <a:noFill/>
          </a:ln>
          <a:effectLst>
            <a:softEdge rad="112500"/>
          </a:effectLst>
        </p:spPr>
      </p:pic>
      <p:pic>
        <p:nvPicPr>
          <p:cNvPr id="7" name="4v - video tubi finale, da davanti">
            <a:hlinkClick r:id="" action="ppaction://media"/>
            <a:extLst>
              <a:ext uri="{FF2B5EF4-FFF2-40B4-BE49-F238E27FC236}">
                <a16:creationId xmlns:a16="http://schemas.microsoft.com/office/drawing/2014/main" id="{006AA0C0-7BD8-46AD-951A-1105028BFCA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121652" y="1690688"/>
            <a:ext cx="4168775" cy="3810000"/>
          </a:xfrm>
          <a:prstGeom prst="rect">
            <a:avLst/>
          </a:prstGeom>
          <a:ln>
            <a:noFill/>
          </a:ln>
          <a:effectLst>
            <a:softEdge rad="112500"/>
          </a:effectLst>
        </p:spPr>
      </p:pic>
      <p:sp>
        <p:nvSpPr>
          <p:cNvPr id="8" name="CasellaDiTesto 7">
            <a:extLst>
              <a:ext uri="{FF2B5EF4-FFF2-40B4-BE49-F238E27FC236}">
                <a16:creationId xmlns:a16="http://schemas.microsoft.com/office/drawing/2014/main" id="{614A6CAD-6A77-4025-A549-540EF4CCEAB8}"/>
              </a:ext>
            </a:extLst>
          </p:cNvPr>
          <p:cNvSpPr txBox="1"/>
          <p:nvPr/>
        </p:nvSpPr>
        <p:spPr>
          <a:xfrm>
            <a:off x="1667978" y="1252189"/>
            <a:ext cx="3076125" cy="461665"/>
          </a:xfrm>
          <a:prstGeom prst="rect">
            <a:avLst/>
          </a:prstGeom>
          <a:noFill/>
        </p:spPr>
        <p:txBody>
          <a:bodyPr wrap="square" rtlCol="0">
            <a:spAutoFit/>
          </a:bodyPr>
          <a:lstStyle/>
          <a:p>
            <a:pPr algn="ctr"/>
            <a:r>
              <a:rPr lang="it-IT" sz="2400" dirty="0">
                <a:solidFill>
                  <a:schemeClr val="accent6">
                    <a:lumMod val="75000"/>
                  </a:schemeClr>
                </a:solidFill>
              </a:rPr>
              <a:t>Vista anteriore</a:t>
            </a:r>
          </a:p>
        </p:txBody>
      </p:sp>
      <p:sp>
        <p:nvSpPr>
          <p:cNvPr id="9" name="CasellaDiTesto 8">
            <a:extLst>
              <a:ext uri="{FF2B5EF4-FFF2-40B4-BE49-F238E27FC236}">
                <a16:creationId xmlns:a16="http://schemas.microsoft.com/office/drawing/2014/main" id="{B3E34374-7E0E-4584-9408-58DA2ED5B377}"/>
              </a:ext>
            </a:extLst>
          </p:cNvPr>
          <p:cNvSpPr txBox="1"/>
          <p:nvPr/>
        </p:nvSpPr>
        <p:spPr>
          <a:xfrm>
            <a:off x="7425313" y="1256366"/>
            <a:ext cx="3076125" cy="461665"/>
          </a:xfrm>
          <a:prstGeom prst="rect">
            <a:avLst/>
          </a:prstGeom>
          <a:noFill/>
        </p:spPr>
        <p:txBody>
          <a:bodyPr wrap="square" rtlCol="0">
            <a:spAutoFit/>
          </a:bodyPr>
          <a:lstStyle/>
          <a:p>
            <a:pPr algn="ctr"/>
            <a:r>
              <a:rPr lang="it-IT" sz="2400" dirty="0">
                <a:solidFill>
                  <a:schemeClr val="accent6">
                    <a:lumMod val="75000"/>
                  </a:schemeClr>
                </a:solidFill>
              </a:rPr>
              <a:t>Vista posteriore</a:t>
            </a:r>
          </a:p>
        </p:txBody>
      </p:sp>
      <p:sp>
        <p:nvSpPr>
          <p:cNvPr id="10" name="CasellaDiTesto 9">
            <a:extLst>
              <a:ext uri="{FF2B5EF4-FFF2-40B4-BE49-F238E27FC236}">
                <a16:creationId xmlns:a16="http://schemas.microsoft.com/office/drawing/2014/main" id="{DD5E3122-8F96-418C-BDE2-F722BE7EFCBA}"/>
              </a:ext>
            </a:extLst>
          </p:cNvPr>
          <p:cNvSpPr txBox="1"/>
          <p:nvPr/>
        </p:nvSpPr>
        <p:spPr>
          <a:xfrm>
            <a:off x="1896606" y="5777505"/>
            <a:ext cx="2157615" cy="830997"/>
          </a:xfrm>
          <a:prstGeom prst="rect">
            <a:avLst/>
          </a:prstGeom>
          <a:noFill/>
        </p:spPr>
        <p:txBody>
          <a:bodyPr wrap="square" rtlCol="0">
            <a:spAutoFit/>
          </a:bodyPr>
          <a:lstStyle/>
          <a:p>
            <a:pPr algn="ctr"/>
            <a:r>
              <a:rPr lang="it-IT" sz="2400" dirty="0"/>
              <a:t>Postura con Gomito «largo»</a:t>
            </a:r>
          </a:p>
        </p:txBody>
      </p:sp>
      <p:sp>
        <p:nvSpPr>
          <p:cNvPr id="12" name="CasellaDiTesto 11">
            <a:extLst>
              <a:ext uri="{FF2B5EF4-FFF2-40B4-BE49-F238E27FC236}">
                <a16:creationId xmlns:a16="http://schemas.microsoft.com/office/drawing/2014/main" id="{AB7A952A-5102-4390-9CDC-A9B993A7C80A}"/>
              </a:ext>
            </a:extLst>
          </p:cNvPr>
          <p:cNvSpPr txBox="1"/>
          <p:nvPr/>
        </p:nvSpPr>
        <p:spPr>
          <a:xfrm>
            <a:off x="4945967" y="5820557"/>
            <a:ext cx="2356507" cy="830997"/>
          </a:xfrm>
          <a:prstGeom prst="rect">
            <a:avLst/>
          </a:prstGeom>
          <a:noFill/>
        </p:spPr>
        <p:txBody>
          <a:bodyPr wrap="square" rtlCol="0">
            <a:spAutoFit/>
          </a:bodyPr>
          <a:lstStyle/>
          <a:p>
            <a:pPr algn="ctr"/>
            <a:r>
              <a:rPr lang="it-IT" sz="2400" dirty="0"/>
              <a:t>Vincolo angoli a centro corsa</a:t>
            </a:r>
          </a:p>
        </p:txBody>
      </p:sp>
      <p:cxnSp>
        <p:nvCxnSpPr>
          <p:cNvPr id="13" name="Connettore 2 12">
            <a:extLst>
              <a:ext uri="{FF2B5EF4-FFF2-40B4-BE49-F238E27FC236}">
                <a16:creationId xmlns:a16="http://schemas.microsoft.com/office/drawing/2014/main" id="{7B44586A-50CC-4640-947C-28698701D7E1}"/>
              </a:ext>
            </a:extLst>
          </p:cNvPr>
          <p:cNvCxnSpPr>
            <a:cxnSpLocks/>
          </p:cNvCxnSpPr>
          <p:nvPr/>
        </p:nvCxnSpPr>
        <p:spPr>
          <a:xfrm>
            <a:off x="4216399" y="6193004"/>
            <a:ext cx="64346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3FFEE6F7-5DCC-4F69-9C41-EDC34CF509B4}"/>
              </a:ext>
            </a:extLst>
          </p:cNvPr>
          <p:cNvSpPr txBox="1"/>
          <p:nvPr/>
        </p:nvSpPr>
        <p:spPr>
          <a:xfrm>
            <a:off x="7100609" y="5596732"/>
            <a:ext cx="2356507" cy="830997"/>
          </a:xfrm>
          <a:prstGeom prst="rect">
            <a:avLst/>
          </a:prstGeom>
          <a:noFill/>
        </p:spPr>
        <p:txBody>
          <a:bodyPr wrap="square" rtlCol="0">
            <a:spAutoFit/>
          </a:bodyPr>
          <a:lstStyle/>
          <a:p>
            <a:pPr algn="ctr"/>
            <a:r>
              <a:rPr lang="it-IT" sz="2400" dirty="0">
                <a:solidFill>
                  <a:srgbClr val="C00000"/>
                </a:solidFill>
              </a:rPr>
              <a:t>Ci piace comunque!</a:t>
            </a:r>
          </a:p>
        </p:txBody>
      </p:sp>
      <p:pic>
        <p:nvPicPr>
          <p:cNvPr id="4100" name="Picture 4" descr="Gambadilegno Disney usato in Italia | vedi tutte i 41 prezzi!">
            <a:extLst>
              <a:ext uri="{FF2B5EF4-FFF2-40B4-BE49-F238E27FC236}">
                <a16:creationId xmlns:a16="http://schemas.microsoft.com/office/drawing/2014/main" id="{62E6D8AC-5A48-4DDA-A92A-F6A7D56DE2C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761" b="98773" l="4167" r="95455">
                        <a14:foregroundMark x1="4545" y1="31902" x2="4545" y2="31902"/>
                        <a14:foregroundMark x1="50758" y1="6442" x2="50758" y2="6442"/>
                        <a14:foregroundMark x1="52652" y1="2761" x2="52652" y2="2761"/>
                        <a14:foregroundMark x1="45455" y1="11043" x2="45455" y2="11043"/>
                        <a14:foregroundMark x1="95455" y1="46012" x2="95455" y2="46012"/>
                        <a14:foregroundMark x1="78409" y1="92945" x2="78409" y2="92945"/>
                        <a14:foregroundMark x1="52273" y1="12883" x2="52273" y2="12883"/>
                        <a14:foregroundMark x1="52273" y1="12883" x2="52273" y2="12883"/>
                        <a14:foregroundMark x1="52273" y1="15031" x2="52273" y2="15031"/>
                        <a14:foregroundMark x1="51894" y1="13804" x2="51894" y2="13804"/>
                        <a14:foregroundMark x1="57197" y1="12577" x2="57197" y2="12577"/>
                        <a14:foregroundMark x1="86364" y1="93865" x2="86364" y2="93865"/>
                        <a14:foregroundMark x1="84091" y1="93865" x2="84091" y2="93865"/>
                        <a14:foregroundMark x1="79924" y1="98773" x2="79924" y2="98773"/>
                      </a14:backgroundRemoval>
                    </a14:imgEffect>
                  </a14:imgLayer>
                </a14:imgProps>
              </a:ext>
              <a:ext uri="{28A0092B-C50C-407E-A947-70E740481C1C}">
                <a14:useLocalDpi xmlns:a14="http://schemas.microsoft.com/office/drawing/2010/main" val="0"/>
              </a:ext>
            </a:extLst>
          </a:blip>
          <a:srcRect/>
          <a:stretch>
            <a:fillRect/>
          </a:stretch>
        </p:blipFill>
        <p:spPr bwMode="auto">
          <a:xfrm>
            <a:off x="9135384" y="5076677"/>
            <a:ext cx="1366054" cy="168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60" fill="hold"/>
                                        <p:tgtEl>
                                          <p:spTgt spid="6"/>
                                        </p:tgtEl>
                                      </p:cBhvr>
                                    </p:cmd>
                                  </p:childTnLst>
                                </p:cTn>
                              </p:par>
                              <p:par>
                                <p:cTn id="7" presetID="1" presetClass="mediacall" presetSubtype="0" fill="hold" nodeType="withEffect">
                                  <p:stCondLst>
                                    <p:cond delay="0"/>
                                  </p:stCondLst>
                                  <p:childTnLst>
                                    <p:cmd type="call" cmd="playFrom(0.0)">
                                      <p:cBhvr>
                                        <p:cTn id="8" dur="13960" fill="hold"/>
                                        <p:tgtEl>
                                          <p:spTgt spid="7"/>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4100"/>
                                        </p:tgtEl>
                                        <p:attrNameLst>
                                          <p:attrName>style.visibility</p:attrName>
                                        </p:attrNameLst>
                                      </p:cBhvr>
                                      <p:to>
                                        <p:strVal val="visible"/>
                                      </p:to>
                                    </p:set>
                                    <p:animEffect transition="in" filter="fade">
                                      <p:cBhvr>
                                        <p:cTn id="2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6"/>
                </p:tgtEl>
              </p:cMediaNode>
            </p:video>
            <p:seq concurrent="1" nextAc="seek">
              <p:cTn id="31" restart="whenNotActive" fill="hold" evtFilter="cancelBubble" nodeType="interactiveSeq">
                <p:stCondLst>
                  <p:cond evt="onClick" delay="0">
                    <p:tgtEl>
                      <p:spTgt spid="6"/>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6"/>
                                        </p:tgtEl>
                                      </p:cBhvr>
                                    </p:cmd>
                                  </p:childTnLst>
                                </p:cTn>
                              </p:par>
                            </p:childTnLst>
                          </p:cTn>
                        </p:par>
                      </p:childTnLst>
                    </p:cTn>
                  </p:par>
                </p:childTnLst>
              </p:cTn>
              <p:nextCondLst>
                <p:cond evt="onClick" delay="0">
                  <p:tgtEl>
                    <p:spTgt spid="6"/>
                  </p:tgtEl>
                </p:cond>
              </p:nextCondLst>
            </p:seq>
            <p:video>
              <p:cMediaNode vol="80000">
                <p:cTn id="36" fill="hold" display="0">
                  <p:stCondLst>
                    <p:cond delay="indefinite"/>
                  </p:stCondLst>
                </p:cTn>
                <p:tgtEl>
                  <p:spTgt spid="7"/>
                </p:tgtEl>
              </p:cMediaNode>
            </p:video>
            <p:seq concurrent="1" nextAc="seek">
              <p:cTn id="37" restart="whenNotActive" fill="hold" evtFilter="cancelBubble" nodeType="interactiveSeq">
                <p:stCondLst>
                  <p:cond evt="onClick" delay="0">
                    <p:tgtEl>
                      <p:spTgt spid="7"/>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7"/>
                                        </p:tgtEl>
                                      </p:cBhvr>
                                    </p:cmd>
                                  </p:childTnLst>
                                </p:cTn>
                              </p:par>
                            </p:childTnLst>
                          </p:cTn>
                        </p:par>
                      </p:childTnLst>
                    </p:cTn>
                  </p:par>
                </p:childTnLst>
              </p:cTn>
              <p:nextCondLst>
                <p:cond evt="onClick" delay="0">
                  <p:tgtEl>
                    <p:spTgt spid="7"/>
                  </p:tgtEl>
                </p:cond>
              </p:nextCondLst>
            </p:seq>
          </p:childTnLst>
        </p:cTn>
      </p:par>
    </p:tnLst>
    <p:bldLst>
      <p:bldP spid="10" grpId="0"/>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8F608ED-BC79-4C0E-B954-0C007C17C9B8}"/>
              </a:ext>
            </a:extLst>
          </p:cNvPr>
          <p:cNvSpPr>
            <a:spLocks noGrp="1"/>
          </p:cNvSpPr>
          <p:nvPr>
            <p:ph type="title"/>
          </p:nvPr>
        </p:nvSpPr>
        <p:spPr>
          <a:xfrm>
            <a:off x="4676423" y="2016533"/>
            <a:ext cx="6838244" cy="2671585"/>
          </a:xfrm>
        </p:spPr>
        <p:txBody>
          <a:bodyPr>
            <a:noAutofit/>
          </a:bodyPr>
          <a:lstStyle/>
          <a:p>
            <a:r>
              <a:rPr lang="it-IT" sz="4800" dirty="0"/>
              <a:t>Saluto militare con vincoli di ergonomia</a:t>
            </a:r>
          </a:p>
        </p:txBody>
      </p:sp>
      <p:pic>
        <p:nvPicPr>
          <p:cNvPr id="5" name="Picture 2">
            <a:extLst>
              <a:ext uri="{FF2B5EF4-FFF2-40B4-BE49-F238E27FC236}">
                <a16:creationId xmlns:a16="http://schemas.microsoft.com/office/drawing/2014/main" id="{3AC39FE8-6E2C-431F-979B-64AE4BD930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81" b="97578" l="10000" r="90000">
                        <a14:foregroundMark x1="68222" y1="859" x2="68222" y2="859"/>
                        <a14:foregroundMark x1="51889" y1="97578" x2="51889" y2="97578"/>
                        <a14:foregroundMark x1="71444" y1="97344" x2="71444" y2="97344"/>
                      </a14:backgroundRemoval>
                    </a14:imgEffect>
                  </a14:imgLayer>
                </a14:imgProps>
              </a:ext>
              <a:ext uri="{28A0092B-C50C-407E-A947-70E740481C1C}">
                <a14:useLocalDpi xmlns:a14="http://schemas.microsoft.com/office/drawing/2010/main" val="0"/>
              </a:ext>
            </a:extLst>
          </a:blip>
          <a:srcRect/>
          <a:stretch>
            <a:fillRect/>
          </a:stretch>
        </p:blipFill>
        <p:spPr bwMode="auto">
          <a:xfrm>
            <a:off x="847873" y="766697"/>
            <a:ext cx="3636638" cy="517125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F46ED61-F0EC-4394-8E7C-2910CCE383D5}"/>
              </a:ext>
            </a:extLst>
          </p:cNvPr>
          <p:cNvSpPr txBox="1"/>
          <p:nvPr/>
        </p:nvSpPr>
        <p:spPr>
          <a:xfrm>
            <a:off x="5238045" y="4764792"/>
            <a:ext cx="5715000" cy="1200329"/>
          </a:xfrm>
          <a:prstGeom prst="rect">
            <a:avLst/>
          </a:prstGeom>
          <a:noFill/>
        </p:spPr>
        <p:txBody>
          <a:bodyPr wrap="square" rtlCol="0">
            <a:spAutoFit/>
          </a:bodyPr>
          <a:lstStyle/>
          <a:p>
            <a:r>
              <a:rPr lang="it-IT" dirty="0"/>
              <a:t>Nome:		Alessia Biondi</a:t>
            </a:r>
          </a:p>
          <a:p>
            <a:r>
              <a:rPr lang="it-IT" dirty="0"/>
              <a:t>Matricola:	521356</a:t>
            </a:r>
          </a:p>
          <a:p>
            <a:r>
              <a:rPr lang="it-IT" dirty="0"/>
              <a:t>Corso:		Ingegneria Robotica e dell’Automazione</a:t>
            </a:r>
          </a:p>
          <a:p>
            <a:r>
              <a:rPr lang="it-IT" dirty="0"/>
              <a:t>Data:		21 ottobre 2020</a:t>
            </a:r>
          </a:p>
        </p:txBody>
      </p:sp>
    </p:spTree>
    <p:extLst>
      <p:ext uri="{BB962C8B-B14F-4D97-AF65-F5344CB8AC3E}">
        <p14:creationId xmlns:p14="http://schemas.microsoft.com/office/powerpoint/2010/main" val="71085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a:extLst>
                  <a:ext uri="{FF2B5EF4-FFF2-40B4-BE49-F238E27FC236}">
                    <a16:creationId xmlns:a16="http://schemas.microsoft.com/office/drawing/2014/main" id="{A54EB726-C815-4304-8FD5-F044DED4B4D9}"/>
                  </a:ext>
                </a:extLst>
              </p:cNvPr>
              <p:cNvSpPr>
                <a:spLocks noGrp="1"/>
              </p:cNvSpPr>
              <p:nvPr>
                <p:ph type="title"/>
              </p:nvPr>
            </p:nvSpPr>
            <p:spPr/>
            <p:txBody>
              <a:bodyPr/>
              <a:lstStyle/>
              <a:p>
                <a:r>
                  <a:rPr lang="it-IT" dirty="0"/>
                  <a:t>Premessa: chi è </a:t>
                </a:r>
                <a14:m>
                  <m:oMath xmlns:m="http://schemas.openxmlformats.org/officeDocument/2006/math">
                    <m:r>
                      <a:rPr lang="it-IT" i="1" dirty="0" smtClean="0">
                        <a:latin typeface="Cambria Math" panose="02040503050406030204" pitchFamily="18" charset="0"/>
                      </a:rPr>
                      <m:t>𝐽𝑎</m:t>
                    </m:r>
                  </m:oMath>
                </a14:m>
                <a:endParaRPr lang="it-IT" dirty="0"/>
              </a:p>
            </p:txBody>
          </p:sp>
        </mc:Choice>
        <mc:Fallback xmlns="">
          <p:sp>
            <p:nvSpPr>
              <p:cNvPr id="2" name="Titolo 1">
                <a:extLst>
                  <a:ext uri="{FF2B5EF4-FFF2-40B4-BE49-F238E27FC236}">
                    <a16:creationId xmlns:a16="http://schemas.microsoft.com/office/drawing/2014/main" id="{A54EB726-C815-4304-8FD5-F044DED4B4D9}"/>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C6A4751A-70E9-495C-BF97-7190799F78E2}"/>
                  </a:ext>
                </a:extLst>
              </p:cNvPr>
              <p:cNvSpPr>
                <a:spLocks noGrp="1"/>
              </p:cNvSpPr>
              <p:nvPr>
                <p:ph idx="1"/>
              </p:nvPr>
            </p:nvSpPr>
            <p:spPr/>
            <p:txBody>
              <a:bodyPr>
                <a:normAutofit fontScale="92500"/>
              </a:bodyPr>
              <a:lstStyle/>
              <a:p>
                <a14:m>
                  <m:oMath xmlns:m="http://schemas.openxmlformats.org/officeDocument/2006/math">
                    <m:r>
                      <a:rPr lang="it-IT" i="1" dirty="0" smtClean="0">
                        <a:latin typeface="Cambria Math" panose="02040503050406030204" pitchFamily="18" charset="0"/>
                      </a:rPr>
                      <m:t>𝐽𝑎</m:t>
                    </m:r>
                  </m:oMath>
                </a14:m>
                <a:r>
                  <a:rPr lang="it-IT" dirty="0"/>
                  <a:t> è il jacobiano analitico. Mappa le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𝑞</m:t>
                        </m:r>
                      </m:e>
                    </m:acc>
                  </m:oMath>
                </a14:m>
                <a:r>
                  <a:rPr lang="it-IT" dirty="0"/>
                  <a:t>, cioè le dinamiche degli angoli di giunto, in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𝑥</m:t>
                        </m:r>
                      </m:e>
                    </m:acc>
                  </m:oMath>
                </a14:m>
                <a:r>
                  <a:rPr lang="it-IT" dirty="0"/>
                  <a:t>, ovvero nella derivata temporale di </a:t>
                </a:r>
                <a14:m>
                  <m:oMath xmlns:m="http://schemas.openxmlformats.org/officeDocument/2006/math">
                    <m:r>
                      <a:rPr lang="it-IT" i="1" dirty="0" smtClean="0">
                        <a:latin typeface="Cambria Math" panose="02040503050406030204" pitchFamily="18" charset="0"/>
                      </a:rPr>
                      <m:t>𝑥</m:t>
                    </m:r>
                  </m:oMath>
                </a14:m>
                <a:r>
                  <a:rPr lang="it-IT" dirty="0"/>
                  <a:t>, la parametrizzazione locale di SE(3) (rototraslazioni). Essa è composta, ad esempio, dalla posizione dell’origine della terna solidale all’EE rispetto alla terna </a:t>
                </a:r>
                <a:r>
                  <a:rPr lang="it-IT" dirty="0" err="1"/>
                  <a:t>Spatial</a:t>
                </a:r>
                <a:r>
                  <a:rPr lang="it-IT" dirty="0"/>
                  <a:t> e dagli angoli di giunto di una parametrizzazione locale di SO(3), es </a:t>
                </a:r>
                <a14:m>
                  <m:oMath xmlns:m="http://schemas.openxmlformats.org/officeDocument/2006/math">
                    <m:r>
                      <a:rPr lang="it-IT" i="1" dirty="0" smtClean="0">
                        <a:latin typeface="Cambria Math" panose="02040503050406030204" pitchFamily="18" charset="0"/>
                      </a:rPr>
                      <m:t>𝑧𝑦𝑧</m:t>
                    </m:r>
                  </m:oMath>
                </a14:m>
                <a:r>
                  <a:rPr lang="it-IT" dirty="0"/>
                  <a:t>. La parte di posizione coincide con quella del jacobiano geometrico (mappa le stesse </a:t>
                </a:r>
                <a14:m>
                  <m:oMath xmlns:m="http://schemas.openxmlformats.org/officeDocument/2006/math">
                    <m:acc>
                      <m:accPr>
                        <m:chr m:val="̇"/>
                        <m:ctrlPr>
                          <a:rPr lang="it-IT" i="1" dirty="0">
                            <a:latin typeface="Cambria Math" panose="02040503050406030204" pitchFamily="18" charset="0"/>
                          </a:rPr>
                        </m:ctrlPr>
                      </m:accPr>
                      <m:e>
                        <m:r>
                          <a:rPr lang="it-IT" i="1" dirty="0">
                            <a:latin typeface="Cambria Math" panose="02040503050406030204" pitchFamily="18" charset="0"/>
                          </a:rPr>
                          <m:t>𝑞</m:t>
                        </m:r>
                      </m:e>
                    </m:acc>
                    <m:r>
                      <a:rPr lang="it-IT" b="0" i="0" dirty="0" smtClean="0">
                        <a:latin typeface="Cambria Math" panose="02040503050406030204" pitchFamily="18" charset="0"/>
                      </a:rPr>
                      <m:t> </m:t>
                    </m:r>
                  </m:oMath>
                </a14:m>
                <a:r>
                  <a:rPr lang="it-IT" dirty="0"/>
                  <a:t>nella stessa velocità lineare del punto P sull’EE). Parte di orientazione cambia, infatti le velocità angolari nel twist (parte di orientazione del jacobiano geometrico) sono quelle di un punto dell’EE che istantaneamente coincide con l’origine del sdr </a:t>
                </a:r>
                <a:r>
                  <a:rPr lang="it-IT" dirty="0" err="1"/>
                  <a:t>Spatial</a:t>
                </a:r>
                <a:r>
                  <a:rPr lang="it-IT" dirty="0"/>
                  <a:t> mentre nell’analitico sono la derivata degli angoli di una parametrizzazione locale alla Eulero </a:t>
                </a:r>
              </a:p>
            </p:txBody>
          </p:sp>
        </mc:Choice>
        <mc:Fallback xmlns="">
          <p:sp>
            <p:nvSpPr>
              <p:cNvPr id="3" name="Segnaposto contenuto 2">
                <a:extLst>
                  <a:ext uri="{FF2B5EF4-FFF2-40B4-BE49-F238E27FC236}">
                    <a16:creationId xmlns:a16="http://schemas.microsoft.com/office/drawing/2014/main" id="{C6A4751A-70E9-495C-BF97-7190799F78E2}"/>
                  </a:ext>
                </a:extLst>
              </p:cNvPr>
              <p:cNvSpPr>
                <a:spLocks noGrp="1" noRot="1" noChangeAspect="1" noMove="1" noResize="1" noEditPoints="1" noAdjustHandles="1" noChangeArrowheads="1" noChangeShapeType="1" noTextEdit="1"/>
              </p:cNvSpPr>
              <p:nvPr>
                <p:ph idx="1"/>
              </p:nvPr>
            </p:nvSpPr>
            <p:spPr>
              <a:blipFill>
                <a:blip r:embed="rId3"/>
                <a:stretch>
                  <a:fillRect t="-2101" r="-928"/>
                </a:stretch>
              </a:blipFill>
            </p:spPr>
            <p:txBody>
              <a:bodyPr/>
              <a:lstStyle/>
              <a:p>
                <a:r>
                  <a:rPr lang="it-IT">
                    <a:noFill/>
                  </a:rPr>
                  <a:t> </a:t>
                </a:r>
              </a:p>
            </p:txBody>
          </p:sp>
        </mc:Fallback>
      </mc:AlternateContent>
    </p:spTree>
    <p:extLst>
      <p:ext uri="{BB962C8B-B14F-4D97-AF65-F5344CB8AC3E}">
        <p14:creationId xmlns:p14="http://schemas.microsoft.com/office/powerpoint/2010/main" val="329320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331AE8-10A1-4417-8584-86476F0F1140}"/>
              </a:ext>
            </a:extLst>
          </p:cNvPr>
          <p:cNvSpPr>
            <a:spLocks noGrp="1"/>
          </p:cNvSpPr>
          <p:nvPr>
            <p:ph type="title"/>
          </p:nvPr>
        </p:nvSpPr>
        <p:spPr/>
        <p:txBody>
          <a:bodyPr/>
          <a:lstStyle/>
          <a:p>
            <a:r>
              <a:rPr lang="it-IT" dirty="0"/>
              <a:t>Inversione OL vs CL</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E1CD66E-ABD2-4E98-845E-5AFA22776EED}"/>
                  </a:ext>
                </a:extLst>
              </p:cNvPr>
              <p:cNvSpPr>
                <a:spLocks noGrp="1"/>
              </p:cNvSpPr>
              <p:nvPr>
                <p:ph idx="1"/>
              </p:nvPr>
            </p:nvSpPr>
            <p:spPr/>
            <p:txBody>
              <a:bodyPr>
                <a:normAutofit fontScale="92500" lnSpcReduction="10000"/>
              </a:bodyPr>
              <a:lstStyle/>
              <a:p>
                <a:r>
                  <a:rPr lang="it-IT" dirty="0"/>
                  <a:t>OL </a:t>
                </a:r>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𝑥</m:t>
                        </m:r>
                      </m:e>
                    </m:acc>
                    <m:r>
                      <a:rPr lang="it-IT" b="0" i="1" smtClean="0">
                        <a:latin typeface="Cambria Math" panose="02040503050406030204" pitchFamily="18" charset="0"/>
                      </a:rPr>
                      <m:t>=</m:t>
                    </m:r>
                    <m:r>
                      <a:rPr lang="it-IT" b="0" i="1" smtClean="0">
                        <a:latin typeface="Cambria Math" panose="02040503050406030204" pitchFamily="18" charset="0"/>
                      </a:rPr>
                      <m:t>𝐽𝑎</m:t>
                    </m:r>
                    <m:d>
                      <m:dPr>
                        <m:ctrlPr>
                          <a:rPr lang="it-IT" b="0" i="1" smtClean="0">
                            <a:latin typeface="Cambria Math" panose="02040503050406030204" pitchFamily="18" charset="0"/>
                          </a:rPr>
                        </m:ctrlPr>
                      </m:dPr>
                      <m:e>
                        <m:r>
                          <a:rPr lang="it-IT" b="0" i="1" smtClean="0">
                            <a:latin typeface="Cambria Math" panose="02040503050406030204" pitchFamily="18" charset="0"/>
                          </a:rPr>
                          <m:t>𝑞</m:t>
                        </m:r>
                      </m:e>
                    </m:d>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𝑞</m:t>
                        </m:r>
                      </m:e>
                    </m:acc>
                  </m:oMath>
                </a14:m>
                <a:r>
                  <a:rPr lang="it-IT" dirty="0"/>
                  <a:t> non ci piace perché si ottiene un errore di inseguimento costante. Se </a:t>
                </a:r>
                <a14:m>
                  <m:oMath xmlns:m="http://schemas.openxmlformats.org/officeDocument/2006/math">
                    <m:r>
                      <a:rPr lang="it-IT" i="1" dirty="0" smtClean="0">
                        <a:latin typeface="Cambria Math" panose="02040503050406030204" pitchFamily="18" charset="0"/>
                      </a:rPr>
                      <m:t>𝑒</m:t>
                    </m:r>
                    <m:r>
                      <a:rPr lang="it-IT" i="1" dirty="0" smtClean="0">
                        <a:latin typeface="Cambria Math" panose="02040503050406030204" pitchFamily="18" charset="0"/>
                      </a:rPr>
                      <m:t> = </m:t>
                    </m:r>
                    <m:r>
                      <a:rPr lang="it-IT" i="1" dirty="0" err="1">
                        <a:latin typeface="Cambria Math" panose="02040503050406030204" pitchFamily="18" charset="0"/>
                      </a:rPr>
                      <m:t>𝑥𝑑</m:t>
                    </m:r>
                    <m:r>
                      <a:rPr lang="it-IT" i="1" dirty="0">
                        <a:latin typeface="Cambria Math" panose="02040503050406030204" pitchFamily="18" charset="0"/>
                      </a:rPr>
                      <m:t> – </m:t>
                    </m:r>
                    <m:r>
                      <a:rPr lang="it-IT" i="1" dirty="0">
                        <a:latin typeface="Cambria Math" panose="02040503050406030204" pitchFamily="18" charset="0"/>
                      </a:rPr>
                      <m:t>𝑥</m:t>
                    </m:r>
                  </m:oMath>
                </a14:m>
                <a:r>
                  <a:rPr lang="it-IT" dirty="0"/>
                  <a:t>. Allora, la sua dinamica sarà </a:t>
                </a:r>
                <a14:m>
                  <m:oMath xmlns:m="http://schemas.openxmlformats.org/officeDocument/2006/math">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𝑥𝑑</m:t>
                        </m:r>
                      </m:e>
                    </m:acc>
                    <m:r>
                      <a:rPr lang="it-IT" i="1" dirty="0" smtClean="0">
                        <a:latin typeface="Cambria Math" panose="02040503050406030204" pitchFamily="18" charset="0"/>
                      </a:rPr>
                      <m:t>−</m:t>
                    </m:r>
                    <m:acc>
                      <m:accPr>
                        <m:chr m:val="̇"/>
                        <m:ctrlPr>
                          <a:rPr lang="it-IT" i="1" dirty="0" smtClean="0">
                            <a:latin typeface="Cambria Math" panose="02040503050406030204" pitchFamily="18" charset="0"/>
                          </a:rPr>
                        </m:ctrlPr>
                      </m:accPr>
                      <m:e>
                        <m:r>
                          <a:rPr lang="it-IT" b="0" i="1" dirty="0" smtClean="0">
                            <a:latin typeface="Cambria Math" panose="02040503050406030204" pitchFamily="18" charset="0"/>
                          </a:rPr>
                          <m:t>𝑥</m:t>
                        </m:r>
                      </m:e>
                    </m:acc>
                    <m:r>
                      <a:rPr lang="it-IT" i="1" dirty="0">
                        <a:latin typeface="Cambria Math" panose="02040503050406030204" pitchFamily="18" charset="0"/>
                      </a:rPr>
                      <m:t>= </m:t>
                    </m:r>
                    <m:sSup>
                      <m:sSupPr>
                        <m:ctrlPr>
                          <a:rPr lang="it-IT" i="1" dirty="0" smtClean="0">
                            <a:latin typeface="Cambria Math" panose="02040503050406030204" pitchFamily="18" charset="0"/>
                          </a:rPr>
                        </m:ctrlPr>
                      </m:sSupPr>
                      <m:e>
                        <m:r>
                          <a:rPr lang="it-IT" i="1" dirty="0">
                            <a:latin typeface="Cambria Math" panose="02040503050406030204" pitchFamily="18" charset="0"/>
                          </a:rPr>
                          <m:t>𝐽𝑎</m:t>
                        </m:r>
                      </m:e>
                      <m:sup>
                        <m:r>
                          <a:rPr lang="it-IT" i="1" dirty="0">
                            <a:latin typeface="Cambria Math" panose="02040503050406030204" pitchFamily="18" charset="0"/>
                          </a:rPr>
                          <m:t>−1</m:t>
                        </m:r>
                      </m:sup>
                    </m:sSup>
                    <m:acc>
                      <m:accPr>
                        <m:chr m:val="̇"/>
                        <m:ctrlPr>
                          <a:rPr lang="it-IT" i="1" dirty="0" smtClean="0">
                            <a:latin typeface="Cambria Math" panose="02040503050406030204" pitchFamily="18" charset="0"/>
                          </a:rPr>
                        </m:ctrlPr>
                      </m:accPr>
                      <m:e>
                        <m:r>
                          <a:rPr lang="it-IT" i="1" dirty="0">
                            <a:latin typeface="Cambria Math" panose="02040503050406030204" pitchFamily="18" charset="0"/>
                          </a:rPr>
                          <m:t>𝑥𝑑</m:t>
                        </m:r>
                      </m:e>
                    </m:acc>
                  </m:oMath>
                </a14:m>
                <a:r>
                  <a:rPr lang="it-IT" dirty="0"/>
                  <a:t>, dove </a:t>
                </a:r>
                <a14:m>
                  <m:oMath xmlns:m="http://schemas.openxmlformats.org/officeDocument/2006/math">
                    <m:r>
                      <a:rPr lang="it-IT" i="1" dirty="0" smtClean="0">
                        <a:latin typeface="Cambria Math" panose="02040503050406030204" pitchFamily="18" charset="0"/>
                      </a:rPr>
                      <m:t>𝐽𝑎</m:t>
                    </m:r>
                  </m:oMath>
                </a14:m>
                <a:r>
                  <a:rPr lang="it-IT" dirty="0"/>
                  <a:t> è il jacobiano analitico. Allora, se parto con errore nullo e faccio una inversione perfetta, rimango con errore costante e quindi nullo ed è il solo caso che ci piace (ma è il caso ideale, non succede). Se parto con errore non nullo, anche facendo una inversione perfetta, non riesco mai a cancellare l’errore in quanto ha dinamica costante. Inoltre, se l’inversione non è perfetta rischio di integrare anche l’errore nei calcoli (ho </a:t>
                </a:r>
                <a14:m>
                  <m:oMath xmlns:m="http://schemas.openxmlformats.org/officeDocument/2006/math">
                    <m:acc>
                      <m:accPr>
                        <m:chr m:val="̇"/>
                        <m:ctrlPr>
                          <a:rPr lang="it-IT" i="1">
                            <a:latin typeface="Cambria Math" panose="02040503050406030204" pitchFamily="18" charset="0"/>
                          </a:rPr>
                        </m:ctrlPr>
                      </m:accPr>
                      <m:e>
                        <m:r>
                          <a:rPr lang="it-IT" b="0" i="1" smtClean="0">
                            <a:latin typeface="Cambria Math" panose="02040503050406030204" pitchFamily="18" charset="0"/>
                          </a:rPr>
                          <m:t>𝑞</m:t>
                        </m:r>
                      </m:e>
                    </m:acc>
                    <m:r>
                      <a:rPr lang="it-IT" i="1">
                        <a:latin typeface="Cambria Math" panose="02040503050406030204" pitchFamily="18" charset="0"/>
                      </a:rPr>
                      <m:t>=</m:t>
                    </m:r>
                    <m:sSup>
                      <m:sSupPr>
                        <m:ctrlPr>
                          <a:rPr lang="it-IT" i="1" smtClean="0">
                            <a:latin typeface="Cambria Math" panose="02040503050406030204" pitchFamily="18" charset="0"/>
                          </a:rPr>
                        </m:ctrlPr>
                      </m:sSupPr>
                      <m:e>
                        <m:r>
                          <a:rPr lang="it-IT" i="1">
                            <a:latin typeface="Cambria Math" panose="02040503050406030204" pitchFamily="18" charset="0"/>
                          </a:rPr>
                          <m:t>𝐽𝑎</m:t>
                        </m:r>
                        <m:d>
                          <m:dPr>
                            <m:ctrlPr>
                              <a:rPr lang="it-IT" i="1">
                                <a:latin typeface="Cambria Math" panose="02040503050406030204" pitchFamily="18" charset="0"/>
                              </a:rPr>
                            </m:ctrlPr>
                          </m:dPr>
                          <m:e>
                            <m:r>
                              <a:rPr lang="it-IT" i="1">
                                <a:latin typeface="Cambria Math" panose="02040503050406030204" pitchFamily="18" charset="0"/>
                              </a:rPr>
                              <m:t>𝑞</m:t>
                            </m:r>
                          </m:e>
                        </m:d>
                      </m:e>
                      <m:sup>
                        <m:r>
                          <a:rPr lang="it-IT" b="0" i="1" smtClean="0">
                            <a:latin typeface="Cambria Math" panose="02040503050406030204" pitchFamily="18" charset="0"/>
                          </a:rPr>
                          <m:t>−1</m:t>
                        </m:r>
                      </m:sup>
                    </m:sSup>
                    <m:acc>
                      <m:accPr>
                        <m:chr m:val="̇"/>
                        <m:ctrlPr>
                          <a:rPr lang="it-IT" i="1">
                            <a:latin typeface="Cambria Math" panose="02040503050406030204" pitchFamily="18" charset="0"/>
                          </a:rPr>
                        </m:ctrlPr>
                      </m:accPr>
                      <m:e>
                        <m:r>
                          <a:rPr lang="it-IT" b="0" i="1" smtClean="0">
                            <a:latin typeface="Cambria Math" panose="02040503050406030204" pitchFamily="18" charset="0"/>
                          </a:rPr>
                          <m:t>𝑥𝑑</m:t>
                        </m:r>
                      </m:e>
                    </m:acc>
                  </m:oMath>
                </a14:m>
                <a:r>
                  <a:rPr lang="it-IT" dirty="0"/>
                  <a:t> E poi ottengo </a:t>
                </a:r>
                <a14:m>
                  <m:oMath xmlns:m="http://schemas.openxmlformats.org/officeDocument/2006/math">
                    <m:r>
                      <a:rPr lang="it-IT" i="1" dirty="0" smtClean="0">
                        <a:latin typeface="Cambria Math" panose="02040503050406030204" pitchFamily="18" charset="0"/>
                      </a:rPr>
                      <m:t>𝑞</m:t>
                    </m:r>
                  </m:oMath>
                </a14:m>
                <a:r>
                  <a:rPr lang="it-IT" dirty="0"/>
                  <a:t> da </a:t>
                </a:r>
                <a14:m>
                  <m:oMath xmlns:m="http://schemas.openxmlformats.org/officeDocument/2006/math">
                    <m:acc>
                      <m:accPr>
                        <m:chr m:val="̇"/>
                        <m:ctrlPr>
                          <a:rPr lang="it-IT" i="1" dirty="0">
                            <a:latin typeface="Cambria Math" panose="02040503050406030204" pitchFamily="18" charset="0"/>
                          </a:rPr>
                        </m:ctrlPr>
                      </m:accPr>
                      <m:e>
                        <m:r>
                          <a:rPr lang="it-IT" i="1" dirty="0">
                            <a:latin typeface="Cambria Math" panose="02040503050406030204" pitchFamily="18" charset="0"/>
                          </a:rPr>
                          <m:t>𝑞</m:t>
                        </m:r>
                      </m:e>
                    </m:acc>
                    <m:r>
                      <a:rPr lang="it-IT" i="1" dirty="0">
                        <a:latin typeface="Cambria Math" panose="02040503050406030204" pitchFamily="18" charset="0"/>
                      </a:rPr>
                      <m:t> </m:t>
                    </m:r>
                  </m:oMath>
                </a14:m>
                <a:r>
                  <a:rPr lang="it-IT" dirty="0"/>
                  <a:t> per integrazione), così diverge. In conclusione, se parto perfetta sulla traiettoria la seguo, se parto un poco fuori non riesco mai a riportarmi sulla traiettoria desiderata.</a:t>
                </a:r>
              </a:p>
              <a:p>
                <a:r>
                  <a:rPr lang="it-IT" dirty="0"/>
                  <a:t>L’errore sta nel non aver usato il feedback</a:t>
                </a:r>
              </a:p>
            </p:txBody>
          </p:sp>
        </mc:Choice>
        <mc:Fallback xmlns="">
          <p:sp>
            <p:nvSpPr>
              <p:cNvPr id="3" name="Segnaposto contenuto 2">
                <a:extLst>
                  <a:ext uri="{FF2B5EF4-FFF2-40B4-BE49-F238E27FC236}">
                    <a16:creationId xmlns:a16="http://schemas.microsoft.com/office/drawing/2014/main" id="{9E1CD66E-ABD2-4E98-845E-5AFA22776EED}"/>
                  </a:ext>
                </a:extLst>
              </p:cNvPr>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it-IT">
                    <a:noFill/>
                  </a:rPr>
                  <a:t> </a:t>
                </a:r>
              </a:p>
            </p:txBody>
          </p:sp>
        </mc:Fallback>
      </mc:AlternateContent>
    </p:spTree>
    <p:extLst>
      <p:ext uri="{BB962C8B-B14F-4D97-AF65-F5344CB8AC3E}">
        <p14:creationId xmlns:p14="http://schemas.microsoft.com/office/powerpoint/2010/main" val="909742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9FBE03-3734-48F1-B4B7-338FBE9C36A8}"/>
              </a:ext>
            </a:extLst>
          </p:cNvPr>
          <p:cNvSpPr>
            <a:spLocks noGrp="1"/>
          </p:cNvSpPr>
          <p:nvPr>
            <p:ph type="title"/>
          </p:nvPr>
        </p:nvSpPr>
        <p:spPr/>
        <p:txBody>
          <a:bodyPr/>
          <a:lstStyle/>
          <a:p>
            <a:r>
              <a:rPr lang="it-IT" dirty="0"/>
              <a:t>Inversione della cinematica CL: CLIK</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944C0C0-A000-42A9-88F5-6FBCA14C352F}"/>
                  </a:ext>
                </a:extLst>
              </p:cNvPr>
              <p:cNvSpPr>
                <a:spLocks noGrp="1"/>
              </p:cNvSpPr>
              <p:nvPr>
                <p:ph idx="1"/>
              </p:nvPr>
            </p:nvSpPr>
            <p:spPr/>
            <p:txBody>
              <a:bodyPr>
                <a:normAutofit fontScale="70000" lnSpcReduction="20000"/>
              </a:bodyPr>
              <a:lstStyle/>
              <a:p>
                <a:r>
                  <a:rPr lang="it-IT" dirty="0"/>
                  <a:t>CLIK sta per close loop inverse Kinematic</a:t>
                </a:r>
              </a:p>
              <a:p>
                <a:r>
                  <a:rPr lang="it-IT" dirty="0"/>
                  <a:t>Correggo usando in retroazione l’errore, o meglio correggo con un termine (in retroazione) proporzionale all’errore.</a:t>
                </a:r>
              </a:p>
              <a:p>
                <a:pPr lvl="1"/>
                <a14:m>
                  <m:oMath xmlns:m="http://schemas.openxmlformats.org/officeDocument/2006/math">
                    <m:acc>
                      <m:accPr>
                        <m:chr m:val="̇"/>
                        <m:ctrlPr>
                          <a:rPr lang="it-IT" i="1">
                            <a:latin typeface="Cambria Math" panose="02040503050406030204" pitchFamily="18" charset="0"/>
                          </a:rPr>
                        </m:ctrlPr>
                      </m:accPr>
                      <m:e>
                        <m:r>
                          <a:rPr lang="it-IT" i="1">
                            <a:latin typeface="Cambria Math" panose="02040503050406030204" pitchFamily="18" charset="0"/>
                          </a:rPr>
                          <m:t>𝑞</m:t>
                        </m:r>
                      </m:e>
                    </m:acc>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𝐽𝑎</m:t>
                        </m:r>
                        <m:d>
                          <m:dPr>
                            <m:ctrlPr>
                              <a:rPr lang="it-IT" i="1">
                                <a:latin typeface="Cambria Math" panose="02040503050406030204" pitchFamily="18" charset="0"/>
                              </a:rPr>
                            </m:ctrlPr>
                          </m:dPr>
                          <m:e>
                            <m:r>
                              <a:rPr lang="it-IT" i="1">
                                <a:latin typeface="Cambria Math" panose="02040503050406030204" pitchFamily="18" charset="0"/>
                              </a:rPr>
                              <m:t>𝑞</m:t>
                            </m:r>
                          </m:e>
                        </m:d>
                      </m:e>
                      <m:sup>
                        <m:r>
                          <a:rPr lang="it-IT" i="1">
                            <a:latin typeface="Cambria Math" panose="02040503050406030204" pitchFamily="18" charset="0"/>
                          </a:rPr>
                          <m:t>−1</m:t>
                        </m:r>
                      </m:sup>
                    </m:sSup>
                    <m:r>
                      <a:rPr lang="it-IT" b="0" i="1" smtClean="0">
                        <a:latin typeface="Cambria Math" panose="02040503050406030204" pitchFamily="18" charset="0"/>
                      </a:rPr>
                      <m:t>(</m:t>
                    </m:r>
                    <m:acc>
                      <m:accPr>
                        <m:chr m:val="̇"/>
                        <m:ctrlPr>
                          <a:rPr lang="it-IT" i="1">
                            <a:latin typeface="Cambria Math" panose="02040503050406030204" pitchFamily="18" charset="0"/>
                          </a:rPr>
                        </m:ctrlPr>
                      </m:accPr>
                      <m:e>
                        <m:r>
                          <a:rPr lang="it-IT" i="1">
                            <a:latin typeface="Cambria Math" panose="02040503050406030204" pitchFamily="18" charset="0"/>
                          </a:rPr>
                          <m:t>𝑥𝑑</m:t>
                        </m:r>
                      </m:e>
                    </m:acc>
                    <m:r>
                      <a:rPr lang="it-IT" b="0" i="1" smtClean="0">
                        <a:latin typeface="Cambria Math" panose="02040503050406030204" pitchFamily="18" charset="0"/>
                      </a:rPr>
                      <m:t>+</m:t>
                    </m:r>
                    <m:r>
                      <a:rPr lang="it-IT" b="0" i="1" smtClean="0">
                        <a:latin typeface="Cambria Math" panose="02040503050406030204" pitchFamily="18" charset="0"/>
                      </a:rPr>
                      <m:t>𝐾</m:t>
                    </m:r>
                    <m:r>
                      <a:rPr lang="it-IT" b="0" i="1" smtClean="0">
                        <a:latin typeface="Cambria Math" panose="02040503050406030204" pitchFamily="18" charset="0"/>
                      </a:rPr>
                      <m:t> </m:t>
                    </m:r>
                    <m:r>
                      <a:rPr lang="it-IT" b="0" i="1" smtClean="0">
                        <a:latin typeface="Cambria Math" panose="02040503050406030204" pitchFamily="18" charset="0"/>
                      </a:rPr>
                      <m:t>𝑒</m:t>
                    </m:r>
                    <m:r>
                      <a:rPr lang="it-IT" b="0" i="1" smtClean="0">
                        <a:latin typeface="Cambria Math" panose="02040503050406030204" pitchFamily="18" charset="0"/>
                      </a:rPr>
                      <m:t>)</m:t>
                    </m:r>
                  </m:oMath>
                </a14:m>
                <a:endParaRPr lang="it-IT" dirty="0"/>
              </a:p>
              <a:p>
                <a:r>
                  <a:rPr lang="it-IT" dirty="0"/>
                  <a:t>Risolvendo vediamo che l’errore non ha più dinamica costante e anzi, per valori positivi del parametro </a:t>
                </a:r>
                <a14:m>
                  <m:oMath xmlns:m="http://schemas.openxmlformats.org/officeDocument/2006/math">
                    <m:r>
                      <a:rPr lang="it-IT" i="1" dirty="0" smtClean="0">
                        <a:latin typeface="Cambria Math" panose="02040503050406030204" pitchFamily="18" charset="0"/>
                      </a:rPr>
                      <m:t>𝐾</m:t>
                    </m:r>
                  </m:oMath>
                </a14:m>
                <a:r>
                  <a:rPr lang="it-IT" dirty="0"/>
                  <a:t> ha dinamica esponenzialmente decrescente.</a:t>
                </a:r>
              </a:p>
              <a:p>
                <a:pPr lvl="1"/>
                <a14:m>
                  <m:oMath xmlns:m="http://schemas.openxmlformats.org/officeDocument/2006/math">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𝑒</m:t>
                        </m:r>
                      </m:e>
                    </m:acc>
                    <m:r>
                      <a:rPr lang="it-IT" b="0" i="1" smtClean="0">
                        <a:latin typeface="Cambria Math" panose="02040503050406030204" pitchFamily="18" charset="0"/>
                      </a:rPr>
                      <m:t>=−</m:t>
                    </m:r>
                    <m:r>
                      <a:rPr lang="it-IT" b="0" i="1" smtClean="0">
                        <a:latin typeface="Cambria Math" panose="02040503050406030204" pitchFamily="18" charset="0"/>
                      </a:rPr>
                      <m:t>𝐾</m:t>
                    </m:r>
                    <m:r>
                      <a:rPr lang="it-IT" b="0" i="1" smtClean="0">
                        <a:latin typeface="Cambria Math" panose="02040503050406030204" pitchFamily="18" charset="0"/>
                      </a:rPr>
                      <m:t> </m:t>
                    </m:r>
                    <m:r>
                      <a:rPr lang="it-IT" b="0" i="1" smtClean="0">
                        <a:latin typeface="Cambria Math" panose="02040503050406030204" pitchFamily="18" charset="0"/>
                      </a:rPr>
                      <m:t>𝑒</m:t>
                    </m:r>
                    <m:r>
                      <a:rPr lang="it-IT" b="0" i="1" smtClean="0">
                        <a:latin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𝑠𝑐𝑒𝑙𝑡𝑜</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𝐾</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𝑑𝑖𝑎𝑔</m:t>
                    </m:r>
                    <m:d>
                      <m:dPr>
                        <m:ctrlPr>
                          <a:rPr lang="it-IT" b="0" i="1" smtClean="0">
                            <a:latin typeface="Cambria Math" panose="02040503050406030204" pitchFamily="18" charset="0"/>
                            <a:ea typeface="Cambria Math" panose="02040503050406030204" pitchFamily="18" charset="0"/>
                          </a:rPr>
                        </m:ctrlPr>
                      </m:dPr>
                      <m:e>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𝐾</m:t>
                            </m:r>
                          </m:e>
                          <m:sub>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𝐾</m:t>
                            </m:r>
                          </m:e>
                          <m:sub>
                            <m:r>
                              <a:rPr lang="it-IT" b="0" i="1" smtClean="0">
                                <a:latin typeface="Cambria Math" panose="02040503050406030204" pitchFamily="18" charset="0"/>
                                <a:ea typeface="Cambria Math" panose="02040503050406030204" pitchFamily="18" charset="0"/>
                              </a:rPr>
                              <m:t>2</m:t>
                            </m:r>
                          </m:sub>
                        </m:sSub>
                        <m:r>
                          <a:rPr lang="it-IT" b="0" i="1" smtClean="0">
                            <a:latin typeface="Cambria Math" panose="02040503050406030204" pitchFamily="18" charset="0"/>
                            <a:ea typeface="Cambria Math" panose="02040503050406030204" pitchFamily="18" charset="0"/>
                          </a:rPr>
                          <m:t>, …,</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𝐾</m:t>
                            </m:r>
                          </m:e>
                          <m:sub>
                            <m:r>
                              <a:rPr lang="it-IT" b="0" i="1" smtClean="0">
                                <a:latin typeface="Cambria Math" panose="02040503050406030204" pitchFamily="18" charset="0"/>
                                <a:ea typeface="Cambria Math" panose="02040503050406030204" pitchFamily="18" charset="0"/>
                              </a:rPr>
                              <m:t>𝑛</m:t>
                            </m:r>
                          </m:sub>
                        </m:sSub>
                      </m:e>
                    </m:d>
                    <m:r>
                      <a:rPr lang="it-IT" b="0" i="1" smtClean="0">
                        <a:latin typeface="Cambria Math" panose="02040503050406030204" pitchFamily="18" charset="0"/>
                        <a:ea typeface="Cambria Math" panose="02040503050406030204" pitchFamily="18" charset="0"/>
                      </a:rPr>
                      <m:t>, </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𝑒</m:t>
                        </m:r>
                      </m:e>
                      <m:sub>
                        <m:r>
                          <a:rPr lang="it-IT" b="0" i="1" smtClean="0">
                            <a:latin typeface="Cambria Math" panose="02040503050406030204" pitchFamily="18" charset="0"/>
                            <a:ea typeface="Cambria Math" panose="02040503050406030204" pitchFamily="18" charset="0"/>
                          </a:rPr>
                          <m:t>𝑖</m:t>
                        </m:r>
                      </m:sub>
                    </m:sSub>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𝑡</m:t>
                        </m:r>
                      </m:e>
                    </m:d>
                    <m:r>
                      <a:rPr lang="it-IT" b="0" i="1" smtClean="0">
                        <a:latin typeface="Cambria Math" panose="02040503050406030204" pitchFamily="18" charset="0"/>
                        <a:ea typeface="Cambria Math" panose="02040503050406030204" pitchFamily="18" charset="0"/>
                      </a:rPr>
                      <m:t>= </m:t>
                    </m:r>
                    <m:sSup>
                      <m:sSupPr>
                        <m:ctrlPr>
                          <a:rPr lang="it-IT" b="0" i="1" smtClean="0">
                            <a:latin typeface="Cambria Math" panose="02040503050406030204" pitchFamily="18" charset="0"/>
                            <a:ea typeface="Cambria Math" panose="02040503050406030204" pitchFamily="18" charset="0"/>
                          </a:rPr>
                        </m:ctrlPr>
                      </m:sSupPr>
                      <m:e>
                        <m:r>
                          <a:rPr lang="it-IT" i="1">
                            <a:latin typeface="Cambria Math" panose="02040503050406030204" pitchFamily="18" charset="0"/>
                            <a:ea typeface="Cambria Math" panose="02040503050406030204" pitchFamily="18" charset="0"/>
                          </a:rPr>
                          <m:t>ℯ</m:t>
                        </m:r>
                      </m:e>
                      <m:sup>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𝐾</m:t>
                            </m:r>
                          </m:e>
                          <m:sub>
                            <m:r>
                              <a:rPr lang="it-IT" b="0" i="1" smtClean="0">
                                <a:latin typeface="Cambria Math" panose="02040503050406030204" pitchFamily="18" charset="0"/>
                                <a:ea typeface="Cambria Math" panose="02040503050406030204" pitchFamily="18" charset="0"/>
                              </a:rPr>
                              <m:t>𝑖</m:t>
                            </m:r>
                          </m:sub>
                        </m:sSub>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𝑡</m:t>
                        </m:r>
                      </m:sup>
                    </m:sSup>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𝑒</m:t>
                    </m:r>
                    <m:r>
                      <a:rPr lang="it-IT" b="0" i="1" smtClean="0">
                        <a:latin typeface="Cambria Math" panose="02040503050406030204" pitchFamily="18" charset="0"/>
                        <a:ea typeface="Cambria Math" panose="02040503050406030204" pitchFamily="18" charset="0"/>
                      </a:rPr>
                      <m:t>(0)</m:t>
                    </m:r>
                  </m:oMath>
                </a14:m>
                <a:endParaRPr lang="it-IT" dirty="0"/>
              </a:p>
              <a:p>
                <a:r>
                  <a:rPr lang="it-IT" dirty="0"/>
                  <a:t> Allora, anche se parto un pochino fuori traiettoria, come è normale che sia nella realtà, riesco nel tempo a compensare l’errore. Posso poi integrare ottenendo le </a:t>
                </a:r>
                <a14:m>
                  <m:oMath xmlns:m="http://schemas.openxmlformats.org/officeDocument/2006/math">
                    <m:r>
                      <a:rPr lang="it-IT" i="1" dirty="0" smtClean="0">
                        <a:latin typeface="Cambria Math" panose="02040503050406030204" pitchFamily="18" charset="0"/>
                      </a:rPr>
                      <m:t>𝑞</m:t>
                    </m:r>
                  </m:oMath>
                </a14:m>
                <a:r>
                  <a:rPr lang="it-IT" dirty="0"/>
                  <a:t> che pian piano fanno si che la traiettoria realmente seguita vada a coincidere con quella desiderata. </a:t>
                </a:r>
              </a:p>
              <a:p>
                <a:r>
                  <a:rPr lang="it-IT" dirty="0"/>
                  <a:t>Ovviamente nella pratica dovremo approssimare l’integrazione, ad esempio con Eulero in avanti.</a:t>
                </a:r>
              </a:p>
              <a:p>
                <a:r>
                  <a:rPr lang="it-IT" dirty="0"/>
                  <a:t>Anche la dinamica dell’errore, per il fatto che lavoriamo in tempo discreto, viene limitata perché si rischia instabilità e ciò si riflette nel limite sul valore di </a:t>
                </a:r>
                <a14:m>
                  <m:oMath xmlns:m="http://schemas.openxmlformats.org/officeDocument/2006/math">
                    <m:r>
                      <a:rPr lang="it-IT" i="1" dirty="0">
                        <a:latin typeface="Cambria Math" panose="02040503050406030204" pitchFamily="18" charset="0"/>
                      </a:rPr>
                      <m:t>𝐾</m:t>
                    </m:r>
                  </m:oMath>
                </a14:m>
                <a:r>
                  <a:rPr lang="it-IT" dirty="0"/>
                  <a:t> (</a:t>
                </a:r>
                <a14:m>
                  <m:oMath xmlns:m="http://schemas.openxmlformats.org/officeDocument/2006/math">
                    <m:r>
                      <m:rPr>
                        <m:sty m:val="p"/>
                      </m:rPr>
                      <a:rPr lang="it-IT" dirty="0">
                        <a:latin typeface="Cambria Math" panose="02040503050406030204" pitchFamily="18" charset="0"/>
                      </a:rPr>
                      <m:t>K</m:t>
                    </m:r>
                    <m:r>
                      <a:rPr lang="it-IT" dirty="0">
                        <a:latin typeface="Cambria Math" panose="02040503050406030204" pitchFamily="18" charset="0"/>
                      </a:rPr>
                      <m:t>&lt;</m:t>
                    </m:r>
                    <m:f>
                      <m:fPr>
                        <m:type m:val="skw"/>
                        <m:ctrlPr>
                          <a:rPr lang="it-IT" i="1" dirty="0">
                            <a:latin typeface="Cambria Math" panose="02040503050406030204" pitchFamily="18" charset="0"/>
                          </a:rPr>
                        </m:ctrlPr>
                      </m:fPr>
                      <m:num>
                        <m:r>
                          <a:rPr lang="it-IT" i="1" dirty="0">
                            <a:latin typeface="Cambria Math" panose="02040503050406030204" pitchFamily="18" charset="0"/>
                          </a:rPr>
                          <m:t>2</m:t>
                        </m:r>
                      </m:num>
                      <m:den>
                        <m:r>
                          <a:rPr lang="it-IT" i="1" dirty="0">
                            <a:latin typeface="Cambria Math" panose="02040503050406030204" pitchFamily="18" charset="0"/>
                          </a:rPr>
                          <m:t>h</m:t>
                        </m:r>
                      </m:den>
                    </m:f>
                  </m:oMath>
                </a14:m>
                <a:r>
                  <a:rPr lang="it-IT" dirty="0"/>
                  <a:t>, con </a:t>
                </a:r>
                <a14:m>
                  <m:oMath xmlns:m="http://schemas.openxmlformats.org/officeDocument/2006/math">
                    <m:r>
                      <a:rPr lang="it-IT" i="1" dirty="0">
                        <a:latin typeface="Cambria Math" panose="02040503050406030204" pitchFamily="18" charset="0"/>
                      </a:rPr>
                      <m:t>h</m:t>
                    </m:r>
                  </m:oMath>
                </a14:m>
                <a:r>
                  <a:rPr lang="it-IT" dirty="0"/>
                  <a:t> pari al passo temporale di integrazione) affinché non si abbia instabilità.</a:t>
                </a:r>
              </a:p>
              <a:p>
                <a:endParaRPr lang="it-IT" dirty="0"/>
              </a:p>
            </p:txBody>
          </p:sp>
        </mc:Choice>
        <mc:Fallback xmlns="">
          <p:sp>
            <p:nvSpPr>
              <p:cNvPr id="3" name="Segnaposto contenuto 2">
                <a:extLst>
                  <a:ext uri="{FF2B5EF4-FFF2-40B4-BE49-F238E27FC236}">
                    <a16:creationId xmlns:a16="http://schemas.microsoft.com/office/drawing/2014/main" id="{E944C0C0-A000-42A9-88F5-6FBCA14C352F}"/>
                  </a:ext>
                </a:extLst>
              </p:cNvPr>
              <p:cNvSpPr>
                <a:spLocks noGrp="1" noRot="1" noChangeAspect="1" noMove="1" noResize="1" noEditPoints="1" noAdjustHandles="1" noChangeArrowheads="1" noChangeShapeType="1" noTextEdit="1"/>
              </p:cNvSpPr>
              <p:nvPr>
                <p:ph idx="1"/>
              </p:nvPr>
            </p:nvSpPr>
            <p:spPr>
              <a:blipFill>
                <a:blip r:embed="rId2"/>
                <a:stretch>
                  <a:fillRect l="-522" t="-2521" r="-1043" b="-1541"/>
                </a:stretch>
              </a:blipFill>
            </p:spPr>
            <p:txBody>
              <a:bodyPr/>
              <a:lstStyle/>
              <a:p>
                <a:r>
                  <a:rPr lang="it-IT">
                    <a:noFill/>
                  </a:rPr>
                  <a:t> </a:t>
                </a:r>
              </a:p>
            </p:txBody>
          </p:sp>
        </mc:Fallback>
      </mc:AlternateContent>
    </p:spTree>
    <p:extLst>
      <p:ext uri="{BB962C8B-B14F-4D97-AF65-F5344CB8AC3E}">
        <p14:creationId xmlns:p14="http://schemas.microsoft.com/office/powerpoint/2010/main" val="54533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ttangolo con angoli arrotondati 25">
            <a:extLst>
              <a:ext uri="{FF2B5EF4-FFF2-40B4-BE49-F238E27FC236}">
                <a16:creationId xmlns:a16="http://schemas.microsoft.com/office/drawing/2014/main" id="{14A1D391-5EFA-49BB-AC47-61B3F5EDDF35}"/>
              </a:ext>
            </a:extLst>
          </p:cNvPr>
          <p:cNvSpPr/>
          <p:nvPr/>
        </p:nvSpPr>
        <p:spPr>
          <a:xfrm>
            <a:off x="3524094" y="1597036"/>
            <a:ext cx="8446113" cy="810626"/>
          </a:xfrm>
          <a:prstGeom prst="roundRect">
            <a:avLst/>
          </a:prstGeom>
          <a:solidFill>
            <a:srgbClr val="F1F8EC"/>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86CBA36-1A91-410C-8BC0-D8C463985034}"/>
              </a:ext>
            </a:extLst>
          </p:cNvPr>
          <p:cNvSpPr>
            <a:spLocks noGrp="1"/>
          </p:cNvSpPr>
          <p:nvPr>
            <p:ph type="title"/>
          </p:nvPr>
        </p:nvSpPr>
        <p:spPr>
          <a:xfrm>
            <a:off x="3524094" y="234567"/>
            <a:ext cx="8235353" cy="1325563"/>
          </a:xfrm>
        </p:spPr>
        <p:txBody>
          <a:bodyPr/>
          <a:lstStyle/>
          <a:p>
            <a:r>
              <a:rPr lang="it-IT" dirty="0"/>
              <a:t>Scopo</a:t>
            </a:r>
          </a:p>
        </p:txBody>
      </p:sp>
      <p:sp>
        <p:nvSpPr>
          <p:cNvPr id="5" name="CasellaDiTesto 4">
            <a:extLst>
              <a:ext uri="{FF2B5EF4-FFF2-40B4-BE49-F238E27FC236}">
                <a16:creationId xmlns:a16="http://schemas.microsoft.com/office/drawing/2014/main" id="{1051DC1D-B378-4229-A946-9AD520024F21}"/>
              </a:ext>
            </a:extLst>
          </p:cNvPr>
          <p:cNvSpPr txBox="1"/>
          <p:nvPr/>
        </p:nvSpPr>
        <p:spPr>
          <a:xfrm>
            <a:off x="432553" y="779346"/>
            <a:ext cx="3091541" cy="707886"/>
          </a:xfrm>
          <a:prstGeom prst="rect">
            <a:avLst/>
          </a:prstGeom>
          <a:noFill/>
        </p:spPr>
        <p:txBody>
          <a:bodyPr wrap="square" rtlCol="0">
            <a:spAutoFit/>
          </a:bodyPr>
          <a:lstStyle/>
          <a:p>
            <a:pPr algn="ctr"/>
            <a:r>
              <a:rPr lang="it-IT" sz="2000" dirty="0">
                <a:solidFill>
                  <a:schemeClr val="accent6">
                    <a:lumMod val="75000"/>
                  </a:schemeClr>
                </a:solidFill>
              </a:rPr>
              <a:t>Cinematica inversa delle due braccia</a:t>
            </a:r>
          </a:p>
        </p:txBody>
      </p:sp>
      <p:sp>
        <p:nvSpPr>
          <p:cNvPr id="10" name="CasellaDiTesto 9">
            <a:extLst>
              <a:ext uri="{FF2B5EF4-FFF2-40B4-BE49-F238E27FC236}">
                <a16:creationId xmlns:a16="http://schemas.microsoft.com/office/drawing/2014/main" id="{D64B61DB-3B98-4F87-BC49-8295360AB221}"/>
              </a:ext>
            </a:extLst>
          </p:cNvPr>
          <p:cNvSpPr txBox="1"/>
          <p:nvPr/>
        </p:nvSpPr>
        <p:spPr>
          <a:xfrm>
            <a:off x="3433083" y="1616788"/>
            <a:ext cx="2329543" cy="707886"/>
          </a:xfrm>
          <a:prstGeom prst="rect">
            <a:avLst/>
          </a:prstGeom>
          <a:noFill/>
        </p:spPr>
        <p:txBody>
          <a:bodyPr wrap="square" rtlCol="0">
            <a:spAutoFit/>
          </a:bodyPr>
          <a:lstStyle/>
          <a:p>
            <a:pPr algn="ctr"/>
            <a:r>
              <a:rPr lang="it-IT" sz="2000" dirty="0"/>
              <a:t>Sensore IMU sulla mano</a:t>
            </a:r>
          </a:p>
        </p:txBody>
      </p:sp>
      <p:sp>
        <p:nvSpPr>
          <p:cNvPr id="11" name="CasellaDiTesto 10">
            <a:extLst>
              <a:ext uri="{FF2B5EF4-FFF2-40B4-BE49-F238E27FC236}">
                <a16:creationId xmlns:a16="http://schemas.microsoft.com/office/drawing/2014/main" id="{B97A3F17-DCA5-4FD4-8E99-BC71EABF8429}"/>
              </a:ext>
            </a:extLst>
          </p:cNvPr>
          <p:cNvSpPr txBox="1"/>
          <p:nvPr/>
        </p:nvSpPr>
        <p:spPr>
          <a:xfrm>
            <a:off x="692603" y="6328838"/>
            <a:ext cx="2620736" cy="369332"/>
          </a:xfrm>
          <a:prstGeom prst="rect">
            <a:avLst/>
          </a:prstGeom>
          <a:noFill/>
        </p:spPr>
        <p:txBody>
          <a:bodyPr wrap="square" rtlCol="0">
            <a:spAutoFit/>
          </a:bodyPr>
          <a:lstStyle/>
          <a:p>
            <a:pPr algn="ctr"/>
            <a:r>
              <a:rPr lang="it-IT" dirty="0">
                <a:solidFill>
                  <a:schemeClr val="accent6">
                    <a:lumMod val="75000"/>
                  </a:schemeClr>
                </a:solidFill>
              </a:rPr>
              <a:t>tuta </a:t>
            </a:r>
            <a:r>
              <a:rPr lang="it-IT" dirty="0" err="1">
                <a:solidFill>
                  <a:schemeClr val="accent6">
                    <a:lumMod val="75000"/>
                  </a:schemeClr>
                </a:solidFill>
              </a:rPr>
              <a:t>mvnx</a:t>
            </a:r>
            <a:r>
              <a:rPr lang="it-IT" dirty="0">
                <a:solidFill>
                  <a:schemeClr val="accent6">
                    <a:lumMod val="75000"/>
                  </a:schemeClr>
                </a:solidFill>
              </a:rPr>
              <a:t> </a:t>
            </a:r>
            <a:r>
              <a:rPr lang="it-IT" dirty="0" err="1">
                <a:solidFill>
                  <a:schemeClr val="accent6">
                    <a:lumMod val="75000"/>
                  </a:schemeClr>
                </a:solidFill>
              </a:rPr>
              <a:t>xsens</a:t>
            </a:r>
            <a:endParaRPr lang="it-IT" dirty="0">
              <a:solidFill>
                <a:schemeClr val="accent6">
                  <a:lumMod val="75000"/>
                </a:schemeClr>
              </a:solidFill>
            </a:endParaRPr>
          </a:p>
        </p:txBody>
      </p:sp>
      <p:cxnSp>
        <p:nvCxnSpPr>
          <p:cNvPr id="12" name="Connettore 2 11">
            <a:extLst>
              <a:ext uri="{FF2B5EF4-FFF2-40B4-BE49-F238E27FC236}">
                <a16:creationId xmlns:a16="http://schemas.microsoft.com/office/drawing/2014/main" id="{2C10B920-C15F-48C0-A60B-813EFEEFDE47}"/>
              </a:ext>
            </a:extLst>
          </p:cNvPr>
          <p:cNvCxnSpPr>
            <a:cxnSpLocks/>
          </p:cNvCxnSpPr>
          <p:nvPr/>
        </p:nvCxnSpPr>
        <p:spPr>
          <a:xfrm>
            <a:off x="5733193" y="1888174"/>
            <a:ext cx="83412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B4EC4659-7BC2-4369-99D7-D07ED7B40F70}"/>
              </a:ext>
            </a:extLst>
          </p:cNvPr>
          <p:cNvSpPr txBox="1"/>
          <p:nvPr/>
        </p:nvSpPr>
        <p:spPr>
          <a:xfrm>
            <a:off x="6477002" y="1603602"/>
            <a:ext cx="2329543" cy="707886"/>
          </a:xfrm>
          <a:prstGeom prst="rect">
            <a:avLst/>
          </a:prstGeom>
          <a:noFill/>
        </p:spPr>
        <p:txBody>
          <a:bodyPr wrap="square" rtlCol="0">
            <a:spAutoFit/>
          </a:bodyPr>
          <a:lstStyle/>
          <a:p>
            <a:pPr algn="ctr"/>
            <a:r>
              <a:rPr lang="it-IT" sz="2000" dirty="0"/>
              <a:t>Posa dell’End </a:t>
            </a:r>
            <a:r>
              <a:rPr lang="it-IT" sz="2000" dirty="0" err="1"/>
              <a:t>Effector</a:t>
            </a:r>
            <a:endParaRPr lang="it-IT" sz="2000" dirty="0"/>
          </a:p>
        </p:txBody>
      </p:sp>
      <p:cxnSp>
        <p:nvCxnSpPr>
          <p:cNvPr id="15" name="Connettore 2 14">
            <a:extLst>
              <a:ext uri="{FF2B5EF4-FFF2-40B4-BE49-F238E27FC236}">
                <a16:creationId xmlns:a16="http://schemas.microsoft.com/office/drawing/2014/main" id="{3BA9DD99-7A7F-4FC4-8A5E-D784B1C6CFBE}"/>
              </a:ext>
            </a:extLst>
          </p:cNvPr>
          <p:cNvCxnSpPr>
            <a:cxnSpLocks/>
          </p:cNvCxnSpPr>
          <p:nvPr/>
        </p:nvCxnSpPr>
        <p:spPr>
          <a:xfrm>
            <a:off x="8806545" y="1888174"/>
            <a:ext cx="83412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49FC280F-4421-498F-AC5A-6FCB2766CC70}"/>
              </a:ext>
            </a:extLst>
          </p:cNvPr>
          <p:cNvSpPr txBox="1"/>
          <p:nvPr/>
        </p:nvSpPr>
        <p:spPr>
          <a:xfrm>
            <a:off x="9640665" y="1638786"/>
            <a:ext cx="2329543" cy="707886"/>
          </a:xfrm>
          <a:prstGeom prst="rect">
            <a:avLst/>
          </a:prstGeom>
          <a:noFill/>
        </p:spPr>
        <p:txBody>
          <a:bodyPr wrap="square" rtlCol="0">
            <a:spAutoFit/>
          </a:bodyPr>
          <a:lstStyle/>
          <a:p>
            <a:pPr algn="ctr"/>
            <a:r>
              <a:rPr lang="it-IT" sz="2000" dirty="0"/>
              <a:t>Cinematica Inversa del braccio</a:t>
            </a:r>
          </a:p>
        </p:txBody>
      </p:sp>
      <p:grpSp>
        <p:nvGrpSpPr>
          <p:cNvPr id="35" name="Gruppo 34">
            <a:extLst>
              <a:ext uri="{FF2B5EF4-FFF2-40B4-BE49-F238E27FC236}">
                <a16:creationId xmlns:a16="http://schemas.microsoft.com/office/drawing/2014/main" id="{323756AF-8D95-4BF9-BDB2-8054D96E6B36}"/>
              </a:ext>
            </a:extLst>
          </p:cNvPr>
          <p:cNvGrpSpPr/>
          <p:nvPr/>
        </p:nvGrpSpPr>
        <p:grpSpPr>
          <a:xfrm>
            <a:off x="4268563" y="2486317"/>
            <a:ext cx="6746420" cy="816999"/>
            <a:chOff x="4268563" y="2486317"/>
            <a:chExt cx="6746420" cy="816999"/>
          </a:xfrm>
        </p:grpSpPr>
        <p:sp>
          <p:nvSpPr>
            <p:cNvPr id="18" name="Parentesi graffa chiusa 17">
              <a:extLst>
                <a:ext uri="{FF2B5EF4-FFF2-40B4-BE49-F238E27FC236}">
                  <a16:creationId xmlns:a16="http://schemas.microsoft.com/office/drawing/2014/main" id="{859B6793-6943-431A-B789-9B63FB8CFFBE}"/>
                </a:ext>
              </a:extLst>
            </p:cNvPr>
            <p:cNvSpPr/>
            <p:nvPr/>
          </p:nvSpPr>
          <p:spPr>
            <a:xfrm rot="5400000">
              <a:off x="7433942" y="-679062"/>
              <a:ext cx="415661" cy="6746420"/>
            </a:xfrm>
            <a:prstGeom prst="righ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19" name="Connettore 2 18">
              <a:extLst>
                <a:ext uri="{FF2B5EF4-FFF2-40B4-BE49-F238E27FC236}">
                  <a16:creationId xmlns:a16="http://schemas.microsoft.com/office/drawing/2014/main" id="{2BFFFF8A-9E68-484F-870D-48C1BFC5962E}"/>
                </a:ext>
              </a:extLst>
            </p:cNvPr>
            <p:cNvCxnSpPr>
              <a:cxnSpLocks/>
            </p:cNvCxnSpPr>
            <p:nvPr/>
          </p:nvCxnSpPr>
          <p:spPr>
            <a:xfrm>
              <a:off x="7641773" y="3031173"/>
              <a:ext cx="0" cy="27214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CasellaDiTesto 21">
            <a:extLst>
              <a:ext uri="{FF2B5EF4-FFF2-40B4-BE49-F238E27FC236}">
                <a16:creationId xmlns:a16="http://schemas.microsoft.com/office/drawing/2014/main" id="{4B78E400-32DF-44BE-8A2D-B157544CD6C4}"/>
              </a:ext>
            </a:extLst>
          </p:cNvPr>
          <p:cNvSpPr txBox="1"/>
          <p:nvPr/>
        </p:nvSpPr>
        <p:spPr>
          <a:xfrm>
            <a:off x="4268565" y="3515620"/>
            <a:ext cx="6746418" cy="400110"/>
          </a:xfrm>
          <a:prstGeom prst="rect">
            <a:avLst/>
          </a:prstGeom>
          <a:noFill/>
        </p:spPr>
        <p:txBody>
          <a:bodyPr wrap="square" rtlCol="0">
            <a:spAutoFit/>
          </a:bodyPr>
          <a:lstStyle/>
          <a:p>
            <a:pPr algn="ctr"/>
            <a:r>
              <a:rPr lang="it-IT" sz="2000" dirty="0"/>
              <a:t>* Scelta parametrizzazione braccia *</a:t>
            </a:r>
          </a:p>
        </p:txBody>
      </p:sp>
      <p:sp>
        <p:nvSpPr>
          <p:cNvPr id="23" name="CasellaDiTesto 22">
            <a:extLst>
              <a:ext uri="{FF2B5EF4-FFF2-40B4-BE49-F238E27FC236}">
                <a16:creationId xmlns:a16="http://schemas.microsoft.com/office/drawing/2014/main" id="{32A22D8D-8CCF-4C75-A3CE-EB76B14A4281}"/>
              </a:ext>
            </a:extLst>
          </p:cNvPr>
          <p:cNvSpPr txBox="1"/>
          <p:nvPr/>
        </p:nvSpPr>
        <p:spPr>
          <a:xfrm>
            <a:off x="4268565" y="4128034"/>
            <a:ext cx="6746418" cy="400110"/>
          </a:xfrm>
          <a:prstGeom prst="rect">
            <a:avLst/>
          </a:prstGeom>
          <a:noFill/>
        </p:spPr>
        <p:txBody>
          <a:bodyPr wrap="square" rtlCol="0">
            <a:spAutoFit/>
          </a:bodyPr>
          <a:lstStyle/>
          <a:p>
            <a:pPr algn="ctr"/>
            <a:r>
              <a:rPr lang="it-IT" sz="2000" dirty="0"/>
              <a:t>* Elaborazione dati e ‘trasporto’ sui nostri sdr *</a:t>
            </a:r>
          </a:p>
        </p:txBody>
      </p:sp>
      <p:sp>
        <p:nvSpPr>
          <p:cNvPr id="24" name="CasellaDiTesto 23">
            <a:extLst>
              <a:ext uri="{FF2B5EF4-FFF2-40B4-BE49-F238E27FC236}">
                <a16:creationId xmlns:a16="http://schemas.microsoft.com/office/drawing/2014/main" id="{4B3BD218-0ED7-4477-810C-445801B11EA1}"/>
              </a:ext>
            </a:extLst>
          </p:cNvPr>
          <p:cNvSpPr txBox="1"/>
          <p:nvPr/>
        </p:nvSpPr>
        <p:spPr>
          <a:xfrm>
            <a:off x="4268562" y="4740448"/>
            <a:ext cx="6746418" cy="400110"/>
          </a:xfrm>
          <a:prstGeom prst="rect">
            <a:avLst/>
          </a:prstGeom>
          <a:noFill/>
        </p:spPr>
        <p:txBody>
          <a:bodyPr wrap="square" rtlCol="0">
            <a:spAutoFit/>
          </a:bodyPr>
          <a:lstStyle/>
          <a:p>
            <a:pPr algn="ctr"/>
            <a:r>
              <a:rPr lang="it-IT" sz="2000" dirty="0"/>
              <a:t>* Ricostruzione traiettoria desiderata dai dati *</a:t>
            </a:r>
          </a:p>
        </p:txBody>
      </p:sp>
      <p:sp>
        <p:nvSpPr>
          <p:cNvPr id="25" name="CasellaDiTesto 24">
            <a:extLst>
              <a:ext uri="{FF2B5EF4-FFF2-40B4-BE49-F238E27FC236}">
                <a16:creationId xmlns:a16="http://schemas.microsoft.com/office/drawing/2014/main" id="{224F1820-FD83-4320-B703-1329433AC4B0}"/>
              </a:ext>
            </a:extLst>
          </p:cNvPr>
          <p:cNvSpPr txBox="1"/>
          <p:nvPr/>
        </p:nvSpPr>
        <p:spPr>
          <a:xfrm>
            <a:off x="4268562" y="5352862"/>
            <a:ext cx="6746418" cy="400110"/>
          </a:xfrm>
          <a:prstGeom prst="rect">
            <a:avLst/>
          </a:prstGeom>
          <a:noFill/>
        </p:spPr>
        <p:txBody>
          <a:bodyPr wrap="square" rtlCol="0">
            <a:spAutoFit/>
          </a:bodyPr>
          <a:lstStyle/>
          <a:p>
            <a:pPr algn="ctr"/>
            <a:r>
              <a:rPr lang="it-IT" sz="2000" dirty="0"/>
              <a:t>* Cinematica Inversa con gestione delle ridondanze *</a:t>
            </a:r>
          </a:p>
        </p:txBody>
      </p:sp>
      <p:sp>
        <p:nvSpPr>
          <p:cNvPr id="28" name="Ovale 27">
            <a:extLst>
              <a:ext uri="{FF2B5EF4-FFF2-40B4-BE49-F238E27FC236}">
                <a16:creationId xmlns:a16="http://schemas.microsoft.com/office/drawing/2014/main" id="{19647D8B-AC69-4522-9DF9-54243E8926AA}"/>
              </a:ext>
            </a:extLst>
          </p:cNvPr>
          <p:cNvSpPr/>
          <p:nvPr/>
        </p:nvSpPr>
        <p:spPr>
          <a:xfrm>
            <a:off x="7473387" y="5219214"/>
            <a:ext cx="2748299" cy="74606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59D1FF9A-1DC4-4F68-93CB-32F86F60AA09}"/>
              </a:ext>
            </a:extLst>
          </p:cNvPr>
          <p:cNvSpPr txBox="1"/>
          <p:nvPr/>
        </p:nvSpPr>
        <p:spPr>
          <a:xfrm>
            <a:off x="7298874" y="5965276"/>
            <a:ext cx="3015342" cy="584775"/>
          </a:xfrm>
          <a:prstGeom prst="rect">
            <a:avLst/>
          </a:prstGeom>
          <a:noFill/>
        </p:spPr>
        <p:txBody>
          <a:bodyPr wrap="square" rtlCol="0">
            <a:spAutoFit/>
          </a:bodyPr>
          <a:lstStyle/>
          <a:p>
            <a:pPr algn="ctr"/>
            <a:r>
              <a:rPr lang="it-IT" sz="3200" dirty="0">
                <a:solidFill>
                  <a:schemeClr val="accent6">
                    <a:lumMod val="75000"/>
                  </a:schemeClr>
                </a:solidFill>
              </a:rPr>
              <a:t>Ergonomia</a:t>
            </a:r>
          </a:p>
        </p:txBody>
      </p:sp>
      <p:pic>
        <p:nvPicPr>
          <p:cNvPr id="38" name="Immagine 37" descr="Immagine che contiene uomo, acqua, donna, sciando&#10;&#10;Descrizione generata automaticamente">
            <a:extLst>
              <a:ext uri="{FF2B5EF4-FFF2-40B4-BE49-F238E27FC236}">
                <a16:creationId xmlns:a16="http://schemas.microsoft.com/office/drawing/2014/main" id="{DD04D701-AF54-4300-B4A1-FADCE730D2F1}"/>
              </a:ext>
            </a:extLst>
          </p:cNvPr>
          <p:cNvPicPr>
            <a:picLocks noChangeAspect="1"/>
          </p:cNvPicPr>
          <p:nvPr/>
        </p:nvPicPr>
        <p:blipFill rotWithShape="1">
          <a:blip r:embed="rId3">
            <a:extLst>
              <a:ext uri="{28A0092B-C50C-407E-A947-70E740481C1C}">
                <a14:useLocalDpi xmlns:a14="http://schemas.microsoft.com/office/drawing/2010/main" val="0"/>
              </a:ext>
            </a:extLst>
          </a:blip>
          <a:srcRect l="23548" t="-285" r="45552" b="193"/>
          <a:stretch/>
        </p:blipFill>
        <p:spPr>
          <a:xfrm>
            <a:off x="596112" y="1360068"/>
            <a:ext cx="2903056" cy="5111323"/>
          </a:xfrm>
          <a:prstGeom prst="rect">
            <a:avLst/>
          </a:prstGeom>
          <a:ln>
            <a:noFill/>
          </a:ln>
          <a:effectLst>
            <a:softEdge rad="112500"/>
          </a:effectLst>
        </p:spPr>
      </p:pic>
      <p:grpSp>
        <p:nvGrpSpPr>
          <p:cNvPr id="34" name="Gruppo 33">
            <a:extLst>
              <a:ext uri="{FF2B5EF4-FFF2-40B4-BE49-F238E27FC236}">
                <a16:creationId xmlns:a16="http://schemas.microsoft.com/office/drawing/2014/main" id="{A12C4556-070B-430B-9C61-43AF6B0B136E}"/>
              </a:ext>
            </a:extLst>
          </p:cNvPr>
          <p:cNvGrpSpPr/>
          <p:nvPr/>
        </p:nvGrpSpPr>
        <p:grpSpPr>
          <a:xfrm>
            <a:off x="2558143" y="2461810"/>
            <a:ext cx="1302731" cy="1542378"/>
            <a:chOff x="2251983" y="2147169"/>
            <a:chExt cx="1302731" cy="1542378"/>
          </a:xfrm>
        </p:grpSpPr>
        <p:sp>
          <p:nvSpPr>
            <p:cNvPr id="6" name="Ovale 5">
              <a:extLst>
                <a:ext uri="{FF2B5EF4-FFF2-40B4-BE49-F238E27FC236}">
                  <a16:creationId xmlns:a16="http://schemas.microsoft.com/office/drawing/2014/main" id="{281A9445-D0C0-44AB-85C0-063B7C770667}"/>
                </a:ext>
              </a:extLst>
            </p:cNvPr>
            <p:cNvSpPr/>
            <p:nvPr/>
          </p:nvSpPr>
          <p:spPr>
            <a:xfrm>
              <a:off x="2251983" y="2812381"/>
              <a:ext cx="877166" cy="877166"/>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CA1C6A7D-0A53-4445-9D8D-3528B00C1C6F}"/>
                </a:ext>
              </a:extLst>
            </p:cNvPr>
            <p:cNvCxnSpPr>
              <a:cxnSpLocks/>
            </p:cNvCxnSpPr>
            <p:nvPr/>
          </p:nvCxnSpPr>
          <p:spPr>
            <a:xfrm flipV="1">
              <a:off x="3007179" y="2147169"/>
              <a:ext cx="547535" cy="76454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738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0" grpId="0"/>
      <p:bldP spid="14" grpId="0"/>
      <p:bldP spid="17" grpId="0"/>
      <p:bldP spid="22" grpId="0"/>
      <p:bldP spid="23" grpId="0"/>
      <p:bldP spid="24" grpId="0"/>
      <p:bldP spid="25" grpId="0"/>
      <p:bldP spid="28" grpId="0" animBg="1"/>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con angoli arrotondati 16">
            <a:extLst>
              <a:ext uri="{FF2B5EF4-FFF2-40B4-BE49-F238E27FC236}">
                <a16:creationId xmlns:a16="http://schemas.microsoft.com/office/drawing/2014/main" id="{809429C7-0306-47A2-99BC-FFC43D7D1250}"/>
              </a:ext>
            </a:extLst>
          </p:cNvPr>
          <p:cNvSpPr/>
          <p:nvPr/>
        </p:nvSpPr>
        <p:spPr>
          <a:xfrm>
            <a:off x="1132113" y="2612279"/>
            <a:ext cx="5562601" cy="2287099"/>
          </a:xfrm>
          <a:prstGeom prst="roundRect">
            <a:avLst/>
          </a:prstGeom>
          <a:solidFill>
            <a:srgbClr val="F1F8EC"/>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1B7E19D-8982-4C8F-B274-CDA3196C7790}"/>
              </a:ext>
            </a:extLst>
          </p:cNvPr>
          <p:cNvSpPr>
            <a:spLocks noGrp="1"/>
          </p:cNvSpPr>
          <p:nvPr>
            <p:ph type="title"/>
          </p:nvPr>
        </p:nvSpPr>
        <p:spPr/>
        <p:txBody>
          <a:bodyPr/>
          <a:lstStyle/>
          <a:p>
            <a:r>
              <a:rPr lang="it-IT" dirty="0"/>
              <a:t>Parametrizzazione braccio</a:t>
            </a:r>
          </a:p>
        </p:txBody>
      </p:sp>
      <p:sp>
        <p:nvSpPr>
          <p:cNvPr id="3" name="Segnaposto contenuto 2">
            <a:extLst>
              <a:ext uri="{FF2B5EF4-FFF2-40B4-BE49-F238E27FC236}">
                <a16:creationId xmlns:a16="http://schemas.microsoft.com/office/drawing/2014/main" id="{682AB2D4-A6D0-41DB-9579-1C84355F855B}"/>
              </a:ext>
            </a:extLst>
          </p:cNvPr>
          <p:cNvSpPr>
            <a:spLocks noGrp="1"/>
          </p:cNvSpPr>
          <p:nvPr>
            <p:ph idx="1"/>
          </p:nvPr>
        </p:nvSpPr>
        <p:spPr>
          <a:xfrm>
            <a:off x="838200" y="1596571"/>
            <a:ext cx="10515600" cy="525689"/>
          </a:xfrm>
        </p:spPr>
        <p:txBody>
          <a:bodyPr/>
          <a:lstStyle/>
          <a:p>
            <a:r>
              <a:rPr lang="it-IT" dirty="0"/>
              <a:t>Parametrizzazione con </a:t>
            </a:r>
            <a:r>
              <a:rPr lang="it-IT" dirty="0" err="1"/>
              <a:t>Denavit-Hartenberg</a:t>
            </a:r>
            <a:r>
              <a:rPr lang="it-IT" dirty="0"/>
              <a:t> delle due braccia</a:t>
            </a:r>
          </a:p>
        </p:txBody>
      </p:sp>
      <p:sp>
        <p:nvSpPr>
          <p:cNvPr id="4" name="Ovale 3">
            <a:extLst>
              <a:ext uri="{FF2B5EF4-FFF2-40B4-BE49-F238E27FC236}">
                <a16:creationId xmlns:a16="http://schemas.microsoft.com/office/drawing/2014/main" id="{C2ABAF8C-7B2A-48C0-B5AF-E37AC708E17F}"/>
              </a:ext>
            </a:extLst>
          </p:cNvPr>
          <p:cNvSpPr/>
          <p:nvPr/>
        </p:nvSpPr>
        <p:spPr>
          <a:xfrm>
            <a:off x="8126529" y="1486384"/>
            <a:ext cx="1833898" cy="74606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 name="Connettore 2 4">
            <a:extLst>
              <a:ext uri="{FF2B5EF4-FFF2-40B4-BE49-F238E27FC236}">
                <a16:creationId xmlns:a16="http://schemas.microsoft.com/office/drawing/2014/main" id="{717A7EE0-7DE8-4534-AC4E-EE74AE9887EC}"/>
              </a:ext>
            </a:extLst>
          </p:cNvPr>
          <p:cNvCxnSpPr>
            <a:cxnSpLocks/>
          </p:cNvCxnSpPr>
          <p:nvPr/>
        </p:nvCxnSpPr>
        <p:spPr>
          <a:xfrm>
            <a:off x="9043478" y="2232446"/>
            <a:ext cx="0" cy="25202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C80F390E-234C-4226-ABF9-8F6BE93EF115}"/>
              </a:ext>
            </a:extLst>
          </p:cNvPr>
          <p:cNvSpPr txBox="1"/>
          <p:nvPr/>
        </p:nvSpPr>
        <p:spPr>
          <a:xfrm>
            <a:off x="7860572" y="2427698"/>
            <a:ext cx="2365811" cy="830997"/>
          </a:xfrm>
          <a:prstGeom prst="rect">
            <a:avLst/>
          </a:prstGeom>
          <a:noFill/>
        </p:spPr>
        <p:txBody>
          <a:bodyPr wrap="square" rtlCol="0">
            <a:spAutoFit/>
          </a:bodyPr>
          <a:lstStyle/>
          <a:p>
            <a:pPr algn="ctr"/>
            <a:r>
              <a:rPr lang="it-IT" sz="2400" dirty="0"/>
              <a:t>Dimensioni reali del soggetto</a:t>
            </a:r>
          </a:p>
        </p:txBody>
      </p:sp>
      <p:sp>
        <p:nvSpPr>
          <p:cNvPr id="11" name="CasellaDiTesto 10">
            <a:extLst>
              <a:ext uri="{FF2B5EF4-FFF2-40B4-BE49-F238E27FC236}">
                <a16:creationId xmlns:a16="http://schemas.microsoft.com/office/drawing/2014/main" id="{6A432195-AFAB-4361-A72D-6AA69287F4BD}"/>
              </a:ext>
            </a:extLst>
          </p:cNvPr>
          <p:cNvSpPr txBox="1"/>
          <p:nvPr/>
        </p:nvSpPr>
        <p:spPr>
          <a:xfrm>
            <a:off x="7564466" y="3200914"/>
            <a:ext cx="2958022" cy="646331"/>
          </a:xfrm>
          <a:prstGeom prst="rect">
            <a:avLst/>
          </a:prstGeom>
          <a:noFill/>
        </p:spPr>
        <p:txBody>
          <a:bodyPr wrap="square" rtlCol="0">
            <a:spAutoFit/>
          </a:bodyPr>
          <a:lstStyle/>
          <a:p>
            <a:pPr algn="ctr"/>
            <a:r>
              <a:rPr lang="it-IT" dirty="0"/>
              <a:t>Media distanze tra giunti durante il task</a:t>
            </a:r>
          </a:p>
        </p:txBody>
      </p:sp>
      <p:sp>
        <p:nvSpPr>
          <p:cNvPr id="12" name="CasellaDiTesto 11">
            <a:extLst>
              <a:ext uri="{FF2B5EF4-FFF2-40B4-BE49-F238E27FC236}">
                <a16:creationId xmlns:a16="http://schemas.microsoft.com/office/drawing/2014/main" id="{3714B63F-CED0-4D27-BE41-D454E648C491}"/>
              </a:ext>
            </a:extLst>
          </p:cNvPr>
          <p:cNvSpPr txBox="1"/>
          <p:nvPr/>
        </p:nvSpPr>
        <p:spPr>
          <a:xfrm>
            <a:off x="838200" y="2612278"/>
            <a:ext cx="6161314" cy="584775"/>
          </a:xfrm>
          <a:prstGeom prst="rect">
            <a:avLst/>
          </a:prstGeom>
          <a:noFill/>
        </p:spPr>
        <p:txBody>
          <a:bodyPr wrap="square" rtlCol="0">
            <a:spAutoFit/>
          </a:bodyPr>
          <a:lstStyle/>
          <a:p>
            <a:pPr algn="ctr"/>
            <a:r>
              <a:rPr lang="it-IT" sz="3200" dirty="0">
                <a:solidFill>
                  <a:schemeClr val="accent6">
                    <a:lumMod val="75000"/>
                  </a:schemeClr>
                </a:solidFill>
              </a:rPr>
              <a:t>10R per ogni braccio</a:t>
            </a:r>
            <a:r>
              <a:rPr lang="it-IT" sz="2400" dirty="0">
                <a:solidFill>
                  <a:schemeClr val="accent6">
                    <a:lumMod val="75000"/>
                  </a:schemeClr>
                </a:solidFill>
              </a:rPr>
              <a:t> </a:t>
            </a:r>
          </a:p>
        </p:txBody>
      </p:sp>
      <p:sp>
        <p:nvSpPr>
          <p:cNvPr id="13" name="CasellaDiTesto 12">
            <a:extLst>
              <a:ext uri="{FF2B5EF4-FFF2-40B4-BE49-F238E27FC236}">
                <a16:creationId xmlns:a16="http://schemas.microsoft.com/office/drawing/2014/main" id="{D9AFE4F8-3526-422B-8DAC-D0A8B2F3E806}"/>
              </a:ext>
            </a:extLst>
          </p:cNvPr>
          <p:cNvSpPr txBox="1"/>
          <p:nvPr/>
        </p:nvSpPr>
        <p:spPr>
          <a:xfrm>
            <a:off x="838200" y="3251482"/>
            <a:ext cx="6161314" cy="461665"/>
          </a:xfrm>
          <a:prstGeom prst="rect">
            <a:avLst/>
          </a:prstGeom>
          <a:noFill/>
        </p:spPr>
        <p:txBody>
          <a:bodyPr wrap="square" rtlCol="0">
            <a:spAutoFit/>
          </a:bodyPr>
          <a:lstStyle/>
          <a:p>
            <a:pPr algn="ctr"/>
            <a:r>
              <a:rPr lang="it-IT" sz="2400" dirty="0"/>
              <a:t>Primi 3 giunti sulla vertebra L5</a:t>
            </a:r>
            <a:endParaRPr lang="it-IT" dirty="0"/>
          </a:p>
        </p:txBody>
      </p:sp>
      <p:sp>
        <p:nvSpPr>
          <p:cNvPr id="14" name="CasellaDiTesto 13">
            <a:extLst>
              <a:ext uri="{FF2B5EF4-FFF2-40B4-BE49-F238E27FC236}">
                <a16:creationId xmlns:a16="http://schemas.microsoft.com/office/drawing/2014/main" id="{9860C234-04C3-46F5-BC26-388A388E9E4E}"/>
              </a:ext>
            </a:extLst>
          </p:cNvPr>
          <p:cNvSpPr txBox="1"/>
          <p:nvPr/>
        </p:nvSpPr>
        <p:spPr>
          <a:xfrm>
            <a:off x="838200" y="3767576"/>
            <a:ext cx="6161314" cy="461665"/>
          </a:xfrm>
          <a:prstGeom prst="rect">
            <a:avLst/>
          </a:prstGeom>
          <a:noFill/>
        </p:spPr>
        <p:txBody>
          <a:bodyPr wrap="square" rtlCol="0">
            <a:spAutoFit/>
          </a:bodyPr>
          <a:lstStyle/>
          <a:p>
            <a:pPr algn="ctr"/>
            <a:r>
              <a:rPr lang="it-IT" sz="2400" dirty="0">
                <a:sym typeface="Wingdings" panose="05000000000000000000" pitchFamily="2" charset="2"/>
              </a:rPr>
              <a:t> </a:t>
            </a:r>
            <a:r>
              <a:rPr lang="it-IT" sz="2400" dirty="0"/>
              <a:t>Compensazioni spalle</a:t>
            </a:r>
            <a:endParaRPr lang="it-IT" dirty="0"/>
          </a:p>
        </p:txBody>
      </p:sp>
      <p:sp>
        <p:nvSpPr>
          <p:cNvPr id="15" name="CasellaDiTesto 14">
            <a:extLst>
              <a:ext uri="{FF2B5EF4-FFF2-40B4-BE49-F238E27FC236}">
                <a16:creationId xmlns:a16="http://schemas.microsoft.com/office/drawing/2014/main" id="{E6073481-ED26-476D-9EB9-920E1F9B5BAA}"/>
              </a:ext>
            </a:extLst>
          </p:cNvPr>
          <p:cNvSpPr txBox="1"/>
          <p:nvPr/>
        </p:nvSpPr>
        <p:spPr>
          <a:xfrm>
            <a:off x="838200" y="4283670"/>
            <a:ext cx="6161314" cy="461665"/>
          </a:xfrm>
          <a:prstGeom prst="rect">
            <a:avLst/>
          </a:prstGeom>
          <a:noFill/>
        </p:spPr>
        <p:txBody>
          <a:bodyPr wrap="square" rtlCol="0">
            <a:spAutoFit/>
          </a:bodyPr>
          <a:lstStyle/>
          <a:p>
            <a:pPr algn="ctr"/>
            <a:r>
              <a:rPr lang="it-IT" sz="2400" dirty="0">
                <a:sym typeface="Wingdings" panose="05000000000000000000" pitchFamily="2" charset="2"/>
              </a:rPr>
              <a:t> </a:t>
            </a:r>
            <a:r>
              <a:rPr lang="it-IT" sz="2400" dirty="0"/>
              <a:t>Gestione ridondanza</a:t>
            </a:r>
            <a:endParaRPr lang="it-IT" dirty="0"/>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41D1E44F-1921-4405-AF69-35120F20EDE4}"/>
                  </a:ext>
                </a:extLst>
              </p:cNvPr>
              <p:cNvSpPr txBox="1"/>
              <p:nvPr/>
            </p:nvSpPr>
            <p:spPr>
              <a:xfrm>
                <a:off x="1132113" y="5568755"/>
                <a:ext cx="3461657" cy="830997"/>
              </a:xfrm>
              <a:prstGeom prst="rect">
                <a:avLst/>
              </a:prstGeom>
              <a:noFill/>
            </p:spPr>
            <p:txBody>
              <a:bodyPr wrap="square" rtlCol="0">
                <a:spAutoFit/>
              </a:bodyPr>
              <a:lstStyle/>
              <a:p>
                <a:pPr algn="ctr"/>
                <a:r>
                  <a:rPr lang="it-IT" sz="2400" dirty="0">
                    <a:solidFill>
                      <a:schemeClr val="accent6">
                        <a:lumMod val="75000"/>
                      </a:schemeClr>
                    </a:solidFill>
                  </a:rPr>
                  <a:t>Definizione frame globale </a:t>
                </a:r>
                <a14:m>
                  <m:oMath xmlns:m="http://schemas.openxmlformats.org/officeDocument/2006/math">
                    <m:r>
                      <a:rPr lang="it-IT" sz="2400" b="0" i="1" smtClean="0">
                        <a:solidFill>
                          <a:schemeClr val="accent6">
                            <a:lumMod val="75000"/>
                          </a:schemeClr>
                        </a:solidFill>
                        <a:latin typeface="Cambria Math" panose="02040503050406030204" pitchFamily="18" charset="0"/>
                      </a:rPr>
                      <m:t>{</m:t>
                    </m:r>
                    <m:r>
                      <a:rPr lang="it-IT" sz="2400" b="0" i="1" smtClean="0">
                        <a:solidFill>
                          <a:schemeClr val="accent6">
                            <a:lumMod val="75000"/>
                          </a:schemeClr>
                        </a:solidFill>
                        <a:latin typeface="Cambria Math" panose="02040503050406030204" pitchFamily="18" charset="0"/>
                      </a:rPr>
                      <m:t>𝑆𝑔</m:t>
                    </m:r>
                    <m:r>
                      <a:rPr lang="it-IT" sz="2400" b="0" i="1" smtClean="0">
                        <a:solidFill>
                          <a:schemeClr val="accent6">
                            <a:lumMod val="75000"/>
                          </a:schemeClr>
                        </a:solidFill>
                        <a:latin typeface="Cambria Math" panose="02040503050406030204" pitchFamily="18" charset="0"/>
                      </a:rPr>
                      <m:t>}</m:t>
                    </m:r>
                  </m:oMath>
                </a14:m>
                <a:endParaRPr lang="it-IT" sz="2400" dirty="0">
                  <a:solidFill>
                    <a:schemeClr val="accent6">
                      <a:lumMod val="75000"/>
                    </a:schemeClr>
                  </a:solidFill>
                </a:endParaRPr>
              </a:p>
            </p:txBody>
          </p:sp>
        </mc:Choice>
        <mc:Fallback xmlns="">
          <p:sp>
            <p:nvSpPr>
              <p:cNvPr id="20" name="CasellaDiTesto 19">
                <a:extLst>
                  <a:ext uri="{FF2B5EF4-FFF2-40B4-BE49-F238E27FC236}">
                    <a16:creationId xmlns:a16="http://schemas.microsoft.com/office/drawing/2014/main" id="{41D1E44F-1921-4405-AF69-35120F20EDE4}"/>
                  </a:ext>
                </a:extLst>
              </p:cNvPr>
              <p:cNvSpPr txBox="1">
                <a:spLocks noRot="1" noChangeAspect="1" noMove="1" noResize="1" noEditPoints="1" noAdjustHandles="1" noChangeArrowheads="1" noChangeShapeType="1" noTextEdit="1"/>
              </p:cNvSpPr>
              <p:nvPr/>
            </p:nvSpPr>
            <p:spPr>
              <a:xfrm>
                <a:off x="1132113" y="5568755"/>
                <a:ext cx="3461657" cy="830997"/>
              </a:xfrm>
              <a:prstGeom prst="rect">
                <a:avLst/>
              </a:prstGeom>
              <a:blipFill>
                <a:blip r:embed="rId3"/>
                <a:stretch>
                  <a:fillRect l="-1232" t="-5882" r="-2993" b="-9559"/>
                </a:stretch>
              </a:blipFill>
            </p:spPr>
            <p:txBody>
              <a:bodyPr/>
              <a:lstStyle/>
              <a:p>
                <a:r>
                  <a:rPr lang="it-IT">
                    <a:noFill/>
                  </a:rPr>
                  <a:t> </a:t>
                </a:r>
              </a:p>
            </p:txBody>
          </p:sp>
        </mc:Fallback>
      </mc:AlternateContent>
      <p:sp>
        <p:nvSpPr>
          <p:cNvPr id="21" name="CasellaDiTesto 20">
            <a:extLst>
              <a:ext uri="{FF2B5EF4-FFF2-40B4-BE49-F238E27FC236}">
                <a16:creationId xmlns:a16="http://schemas.microsoft.com/office/drawing/2014/main" id="{53036A47-F4A8-4057-9284-4EB99A3429C6}"/>
              </a:ext>
            </a:extLst>
          </p:cNvPr>
          <p:cNvSpPr txBox="1"/>
          <p:nvPr/>
        </p:nvSpPr>
        <p:spPr>
          <a:xfrm>
            <a:off x="7059061" y="5000329"/>
            <a:ext cx="1603022" cy="646331"/>
          </a:xfrm>
          <a:prstGeom prst="rect">
            <a:avLst/>
          </a:prstGeom>
          <a:noFill/>
        </p:spPr>
        <p:txBody>
          <a:bodyPr wrap="square" rtlCol="0">
            <a:spAutoFit/>
          </a:bodyPr>
          <a:lstStyle/>
          <a:p>
            <a:pPr algn="ctr"/>
            <a:r>
              <a:rPr lang="it-IT" dirty="0"/>
              <a:t>Sovrapposto ad </a:t>
            </a:r>
            <a:r>
              <a:rPr lang="it-IT" dirty="0">
                <a:solidFill>
                  <a:srgbClr val="C00000"/>
                </a:solidFill>
              </a:rPr>
              <a:t>L5</a:t>
            </a:r>
          </a:p>
        </p:txBody>
      </p:sp>
      <p:pic>
        <p:nvPicPr>
          <p:cNvPr id="22" name="Immagine 21">
            <a:extLst>
              <a:ext uri="{FF2B5EF4-FFF2-40B4-BE49-F238E27FC236}">
                <a16:creationId xmlns:a16="http://schemas.microsoft.com/office/drawing/2014/main" id="{E1E8FAFF-C996-4E0D-AB81-38995E05FA1B}"/>
              </a:ext>
            </a:extLst>
          </p:cNvPr>
          <p:cNvPicPr>
            <a:picLocks noChangeAspect="1"/>
          </p:cNvPicPr>
          <p:nvPr/>
        </p:nvPicPr>
        <p:blipFill rotWithShape="1">
          <a:blip r:embed="rId4">
            <a:extLst>
              <a:ext uri="{28A0092B-C50C-407E-A947-70E740481C1C}">
                <a14:useLocalDpi xmlns:a14="http://schemas.microsoft.com/office/drawing/2010/main" val="0"/>
              </a:ext>
            </a:extLst>
          </a:blip>
          <a:srcRect t="56760" r="69597" b="12281"/>
          <a:stretch/>
        </p:blipFill>
        <p:spPr>
          <a:xfrm>
            <a:off x="4663966" y="5031992"/>
            <a:ext cx="2395095" cy="1767752"/>
          </a:xfrm>
          <a:prstGeom prst="rect">
            <a:avLst/>
          </a:prstGeom>
          <a:ln>
            <a:noFill/>
          </a:ln>
          <a:effectLst>
            <a:softEdge rad="112500"/>
          </a:effectLst>
        </p:spPr>
      </p:pic>
      <p:sp>
        <p:nvSpPr>
          <p:cNvPr id="23" name="CasellaDiTesto 22">
            <a:extLst>
              <a:ext uri="{FF2B5EF4-FFF2-40B4-BE49-F238E27FC236}">
                <a16:creationId xmlns:a16="http://schemas.microsoft.com/office/drawing/2014/main" id="{E856CACD-D817-473C-901D-E9A750215745}"/>
              </a:ext>
            </a:extLst>
          </p:cNvPr>
          <p:cNvSpPr txBox="1"/>
          <p:nvPr/>
        </p:nvSpPr>
        <p:spPr>
          <a:xfrm>
            <a:off x="7933365" y="6248687"/>
            <a:ext cx="1603022" cy="369332"/>
          </a:xfrm>
          <a:prstGeom prst="rect">
            <a:avLst/>
          </a:prstGeom>
          <a:noFill/>
        </p:spPr>
        <p:txBody>
          <a:bodyPr wrap="square" rtlCol="0">
            <a:spAutoFit/>
          </a:bodyPr>
          <a:lstStyle/>
          <a:p>
            <a:pPr algn="ctr"/>
            <a:r>
              <a:rPr lang="it-IT" dirty="0"/>
              <a:t>Primo giunto </a:t>
            </a:r>
          </a:p>
        </p:txBody>
      </p:sp>
      <p:pic>
        <p:nvPicPr>
          <p:cNvPr id="25" name="Immagine 24">
            <a:extLst>
              <a:ext uri="{FF2B5EF4-FFF2-40B4-BE49-F238E27FC236}">
                <a16:creationId xmlns:a16="http://schemas.microsoft.com/office/drawing/2014/main" id="{C38FFC50-C85C-4FAD-A9A3-05F3FB19AEA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152" b="46132" l="17423" r="81031">
                        <a14:foregroundMark x1="76907" y1="17765" x2="76907" y2="17765"/>
                        <a14:foregroundMark x1="79381" y1="17335" x2="79381" y2="17335"/>
                        <a14:foregroundMark x1="81443" y1="19341" x2="81443" y2="19341"/>
                        <a14:foregroundMark x1="48351" y1="38109" x2="48351" y2="38109"/>
                        <a14:foregroundMark x1="45464" y1="38252" x2="45464" y2="38252"/>
                        <a14:foregroundMark x1="22371" y1="19054" x2="22371" y2="19054"/>
                        <a14:foregroundMark x1="18144" y1="17765" x2="18144" y2="17765"/>
                        <a14:foregroundMark x1="49278" y1="3295" x2="49278" y2="3295"/>
                        <a14:foregroundMark x1="45052" y1="45415" x2="45052" y2="45415"/>
                        <a14:foregroundMark x1="52371" y1="46132" x2="52371" y2="46132"/>
                        <a14:foregroundMark x1="17423" y1="18911" x2="17423" y2="18911"/>
                        <a14:foregroundMark x1="22887" y1="18625" x2="22887" y2="18625"/>
                        <a14:foregroundMark x1="22990" y1="18481" x2="22990" y2="18481"/>
                        <a14:foregroundMark x1="29175" y1="19054" x2="29175" y2="19054"/>
                        <a14:foregroundMark x1="32887" y1="19198" x2="32887" y2="19198"/>
                        <a14:foregroundMark x1="36701" y1="19198" x2="36701" y2="19198"/>
                        <a14:foregroundMark x1="40000" y1="19198" x2="40000" y2="19198"/>
                        <a14:foregroundMark x1="44536" y1="18481" x2="44536" y2="18481"/>
                      </a14:backgroundRemoval>
                    </a14:imgEffect>
                  </a14:imgLayer>
                </a14:imgProps>
              </a:ext>
              <a:ext uri="{28A0092B-C50C-407E-A947-70E740481C1C}">
                <a14:useLocalDpi xmlns:a14="http://schemas.microsoft.com/office/drawing/2010/main" val="0"/>
              </a:ext>
            </a:extLst>
          </a:blip>
          <a:srcRect l="13927" r="15137" b="53829"/>
          <a:stretch/>
        </p:blipFill>
        <p:spPr>
          <a:xfrm>
            <a:off x="7930139" y="4283670"/>
            <a:ext cx="3493229" cy="1636091"/>
          </a:xfrm>
          <a:prstGeom prst="rect">
            <a:avLst/>
          </a:prstGeom>
        </p:spPr>
      </p:pic>
      <p:grpSp>
        <p:nvGrpSpPr>
          <p:cNvPr id="26" name="Gruppo 25">
            <a:extLst>
              <a:ext uri="{FF2B5EF4-FFF2-40B4-BE49-F238E27FC236}">
                <a16:creationId xmlns:a16="http://schemas.microsoft.com/office/drawing/2014/main" id="{07B4AC64-CC47-49D1-977B-ACD44258CDF0}"/>
              </a:ext>
            </a:extLst>
          </p:cNvPr>
          <p:cNvGrpSpPr/>
          <p:nvPr/>
        </p:nvGrpSpPr>
        <p:grpSpPr>
          <a:xfrm>
            <a:off x="8142088" y="5431128"/>
            <a:ext cx="1701011" cy="377557"/>
            <a:chOff x="-1701574" y="2628190"/>
            <a:chExt cx="5014913" cy="1061357"/>
          </a:xfrm>
        </p:grpSpPr>
        <p:sp>
          <p:nvSpPr>
            <p:cNvPr id="27" name="Ovale 26">
              <a:extLst>
                <a:ext uri="{FF2B5EF4-FFF2-40B4-BE49-F238E27FC236}">
                  <a16:creationId xmlns:a16="http://schemas.microsoft.com/office/drawing/2014/main" id="{38D2B283-4F69-4201-9E51-DD48CF293DDC}"/>
                </a:ext>
              </a:extLst>
            </p:cNvPr>
            <p:cNvSpPr/>
            <p:nvPr/>
          </p:nvSpPr>
          <p:spPr>
            <a:xfrm>
              <a:off x="2251983" y="2628190"/>
              <a:ext cx="1061356" cy="106135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8" name="Connettore 2 27">
              <a:extLst>
                <a:ext uri="{FF2B5EF4-FFF2-40B4-BE49-F238E27FC236}">
                  <a16:creationId xmlns:a16="http://schemas.microsoft.com/office/drawing/2014/main" id="{5416715D-2E47-4872-933C-49BE90105E61}"/>
                </a:ext>
              </a:extLst>
            </p:cNvPr>
            <p:cNvCxnSpPr>
              <a:cxnSpLocks/>
              <a:stCxn id="27" idx="2"/>
            </p:cNvCxnSpPr>
            <p:nvPr/>
          </p:nvCxnSpPr>
          <p:spPr>
            <a:xfrm flipH="1" flipV="1">
              <a:off x="-1701574" y="2628190"/>
              <a:ext cx="3953557" cy="53068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CasellaDiTesto 33">
            <a:extLst>
              <a:ext uri="{FF2B5EF4-FFF2-40B4-BE49-F238E27FC236}">
                <a16:creationId xmlns:a16="http://schemas.microsoft.com/office/drawing/2014/main" id="{7D62B255-4B5B-4E6D-A011-24AB568D55D9}"/>
              </a:ext>
            </a:extLst>
          </p:cNvPr>
          <p:cNvSpPr txBox="1"/>
          <p:nvPr/>
        </p:nvSpPr>
        <p:spPr>
          <a:xfrm>
            <a:off x="10031533" y="6248687"/>
            <a:ext cx="1603022" cy="369332"/>
          </a:xfrm>
          <a:prstGeom prst="rect">
            <a:avLst/>
          </a:prstGeom>
          <a:noFill/>
        </p:spPr>
        <p:txBody>
          <a:bodyPr wrap="square" rtlCol="0">
            <a:spAutoFit/>
          </a:bodyPr>
          <a:lstStyle/>
          <a:p>
            <a:pPr algn="ctr"/>
            <a:r>
              <a:rPr lang="it-IT" dirty="0"/>
              <a:t>Hp fisso</a:t>
            </a:r>
          </a:p>
        </p:txBody>
      </p:sp>
      <p:cxnSp>
        <p:nvCxnSpPr>
          <p:cNvPr id="35" name="Connettore 2 34">
            <a:extLst>
              <a:ext uri="{FF2B5EF4-FFF2-40B4-BE49-F238E27FC236}">
                <a16:creationId xmlns:a16="http://schemas.microsoft.com/office/drawing/2014/main" id="{4E168BA4-1A68-458A-814E-283577635314}"/>
              </a:ext>
            </a:extLst>
          </p:cNvPr>
          <p:cNvCxnSpPr>
            <a:cxnSpLocks/>
            <a:stCxn id="23" idx="3"/>
            <a:endCxn id="34" idx="1"/>
          </p:cNvCxnSpPr>
          <p:nvPr/>
        </p:nvCxnSpPr>
        <p:spPr>
          <a:xfrm>
            <a:off x="9536387" y="6433353"/>
            <a:ext cx="49514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13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9" grpId="0"/>
      <p:bldP spid="11" grpId="0"/>
      <p:bldP spid="12" grpId="0"/>
      <p:bldP spid="13" grpId="0"/>
      <p:bldP spid="14" grpId="0"/>
      <p:bldP spid="15" grpId="0"/>
      <p:bldP spid="20" grpId="0"/>
      <p:bldP spid="21" grpId="0"/>
      <p:bldP spid="2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A029301-DE02-4991-9E0D-F985A00F39B8}"/>
              </a:ext>
            </a:extLst>
          </p:cNvPr>
          <p:cNvPicPr>
            <a:picLocks noChangeAspect="1"/>
          </p:cNvPicPr>
          <p:nvPr/>
        </p:nvPicPr>
        <p:blipFill rotWithShape="1">
          <a:blip r:embed="rId3">
            <a:extLst>
              <a:ext uri="{28A0092B-C50C-407E-A947-70E740481C1C}">
                <a14:useLocalDpi xmlns:a14="http://schemas.microsoft.com/office/drawing/2010/main" val="0"/>
              </a:ext>
            </a:extLst>
          </a:blip>
          <a:srcRect b="3133"/>
          <a:stretch/>
        </p:blipFill>
        <p:spPr>
          <a:xfrm>
            <a:off x="5970620" y="284186"/>
            <a:ext cx="5107522" cy="5512291"/>
          </a:xfrm>
          <a:prstGeom prst="rect">
            <a:avLst/>
          </a:prstGeom>
        </p:spPr>
      </p:pic>
      <p:sp>
        <p:nvSpPr>
          <p:cNvPr id="21" name="Rettangolo con angoli arrotondati 20">
            <a:extLst>
              <a:ext uri="{FF2B5EF4-FFF2-40B4-BE49-F238E27FC236}">
                <a16:creationId xmlns:a16="http://schemas.microsoft.com/office/drawing/2014/main" id="{7CD7D7AF-32B9-4681-AD46-482F29850683}"/>
              </a:ext>
            </a:extLst>
          </p:cNvPr>
          <p:cNvSpPr/>
          <p:nvPr/>
        </p:nvSpPr>
        <p:spPr>
          <a:xfrm>
            <a:off x="352386" y="5761684"/>
            <a:ext cx="11636228" cy="937673"/>
          </a:xfrm>
          <a:prstGeom prst="roundRect">
            <a:avLst/>
          </a:prstGeom>
          <a:solidFill>
            <a:srgbClr val="F1F8EC"/>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C7B4B86-8E1F-45A9-8CA0-845D10187C16}"/>
              </a:ext>
            </a:extLst>
          </p:cNvPr>
          <p:cNvSpPr>
            <a:spLocks noGrp="1"/>
          </p:cNvSpPr>
          <p:nvPr>
            <p:ph type="title"/>
          </p:nvPr>
        </p:nvSpPr>
        <p:spPr>
          <a:xfrm>
            <a:off x="3936001" y="12248"/>
            <a:ext cx="4329687" cy="1053411"/>
          </a:xfrm>
        </p:spPr>
        <p:txBody>
          <a:bodyPr>
            <a:normAutofit/>
          </a:bodyPr>
          <a:lstStyle/>
          <a:p>
            <a:r>
              <a:rPr lang="it-IT" dirty="0"/>
              <a:t>10R</a:t>
            </a:r>
          </a:p>
        </p:txBody>
      </p:sp>
      <p:sp>
        <p:nvSpPr>
          <p:cNvPr id="8" name="CasellaDiTesto 7">
            <a:extLst>
              <a:ext uri="{FF2B5EF4-FFF2-40B4-BE49-F238E27FC236}">
                <a16:creationId xmlns:a16="http://schemas.microsoft.com/office/drawing/2014/main" id="{73C5339E-66D8-49C7-84A3-05AC8FAEDB95}"/>
              </a:ext>
            </a:extLst>
          </p:cNvPr>
          <p:cNvSpPr txBox="1"/>
          <p:nvPr/>
        </p:nvSpPr>
        <p:spPr>
          <a:xfrm>
            <a:off x="3461057" y="1046009"/>
            <a:ext cx="2639787" cy="400110"/>
          </a:xfrm>
          <a:prstGeom prst="rect">
            <a:avLst/>
          </a:prstGeom>
          <a:noFill/>
        </p:spPr>
        <p:txBody>
          <a:bodyPr wrap="square" rtlCol="0">
            <a:spAutoFit/>
          </a:bodyPr>
          <a:lstStyle/>
          <a:p>
            <a:pPr algn="ctr"/>
            <a:r>
              <a:rPr lang="it-IT" sz="2000" dirty="0"/>
              <a:t>Braccio sinistro</a:t>
            </a:r>
          </a:p>
        </p:txBody>
      </p:sp>
      <p:sp>
        <p:nvSpPr>
          <p:cNvPr id="9" name="CasellaDiTesto 8">
            <a:extLst>
              <a:ext uri="{FF2B5EF4-FFF2-40B4-BE49-F238E27FC236}">
                <a16:creationId xmlns:a16="http://schemas.microsoft.com/office/drawing/2014/main" id="{2BAF9B91-2869-4F32-80A2-1D579B8893B3}"/>
              </a:ext>
            </a:extLst>
          </p:cNvPr>
          <p:cNvSpPr txBox="1"/>
          <p:nvPr/>
        </p:nvSpPr>
        <p:spPr>
          <a:xfrm>
            <a:off x="9086965" y="1023478"/>
            <a:ext cx="2639787" cy="400110"/>
          </a:xfrm>
          <a:prstGeom prst="rect">
            <a:avLst/>
          </a:prstGeom>
          <a:noFill/>
        </p:spPr>
        <p:txBody>
          <a:bodyPr wrap="square" rtlCol="0">
            <a:spAutoFit/>
          </a:bodyPr>
          <a:lstStyle/>
          <a:p>
            <a:pPr algn="ctr"/>
            <a:r>
              <a:rPr lang="it-IT" sz="2000" dirty="0"/>
              <a:t>Braccio destro</a:t>
            </a: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23D323C1-AAB5-4B8A-A4F9-AD851184D475}"/>
                  </a:ext>
                </a:extLst>
              </p:cNvPr>
              <p:cNvSpPr txBox="1"/>
              <p:nvPr/>
            </p:nvSpPr>
            <p:spPr>
              <a:xfrm>
                <a:off x="339868" y="5796477"/>
                <a:ext cx="2381954" cy="52322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d>
                        <m:dPr>
                          <m:begChr m:val="{"/>
                          <m:endChr m:val="}"/>
                          <m:ctrlPr>
                            <a:rPr lang="it-IT" sz="2800" b="0" i="1" smtClean="0">
                              <a:solidFill>
                                <a:schemeClr val="accent6">
                                  <a:lumMod val="75000"/>
                                </a:schemeClr>
                              </a:solidFill>
                              <a:latin typeface="Cambria Math" panose="02040503050406030204" pitchFamily="18" charset="0"/>
                            </a:rPr>
                          </m:ctrlPr>
                        </m:dPr>
                        <m:e>
                          <m:r>
                            <a:rPr lang="it-IT" sz="2800" b="0" i="1" smtClean="0">
                              <a:solidFill>
                                <a:schemeClr val="accent6">
                                  <a:lumMod val="75000"/>
                                </a:schemeClr>
                              </a:solidFill>
                              <a:latin typeface="Cambria Math" panose="02040503050406030204" pitchFamily="18" charset="0"/>
                            </a:rPr>
                            <m:t>𝑆𝑔</m:t>
                          </m:r>
                        </m:e>
                      </m:d>
                      <m:r>
                        <a:rPr lang="it-IT" sz="2800" b="0" i="1" smtClean="0">
                          <a:solidFill>
                            <a:schemeClr val="accent6">
                              <a:lumMod val="75000"/>
                            </a:schemeClr>
                          </a:solidFill>
                          <a:latin typeface="Cambria Math" panose="02040503050406030204" pitchFamily="18" charset="0"/>
                          <a:ea typeface="Cambria Math" panose="02040503050406030204" pitchFamily="18" charset="0"/>
                        </a:rPr>
                        <m:t>→{</m:t>
                      </m:r>
                      <m:r>
                        <a:rPr lang="it-IT" sz="2800" b="0" i="1" smtClean="0">
                          <a:solidFill>
                            <a:schemeClr val="accent6">
                              <a:lumMod val="75000"/>
                            </a:schemeClr>
                          </a:solidFill>
                          <a:latin typeface="Cambria Math" panose="02040503050406030204" pitchFamily="18" charset="0"/>
                          <a:ea typeface="Cambria Math" panose="02040503050406030204" pitchFamily="18" charset="0"/>
                        </a:rPr>
                        <m:t>𝑆</m:t>
                      </m:r>
                      <m:r>
                        <a:rPr lang="it-IT" sz="2800" b="0" i="1" smtClean="0">
                          <a:solidFill>
                            <a:schemeClr val="accent6">
                              <a:lumMod val="75000"/>
                            </a:schemeClr>
                          </a:solidFill>
                          <a:latin typeface="Cambria Math" panose="02040503050406030204" pitchFamily="18" charset="0"/>
                          <a:ea typeface="Cambria Math" panose="02040503050406030204" pitchFamily="18" charset="0"/>
                        </a:rPr>
                        <m:t>0}</m:t>
                      </m:r>
                    </m:oMath>
                  </m:oMathPara>
                </a14:m>
                <a:endParaRPr lang="it-IT" sz="2800" dirty="0">
                  <a:solidFill>
                    <a:schemeClr val="accent6">
                      <a:lumMod val="75000"/>
                    </a:schemeClr>
                  </a:solidFill>
                </a:endParaRPr>
              </a:p>
            </p:txBody>
          </p:sp>
        </mc:Choice>
        <mc:Fallback xmlns="">
          <p:sp>
            <p:nvSpPr>
              <p:cNvPr id="10" name="CasellaDiTesto 9">
                <a:extLst>
                  <a:ext uri="{FF2B5EF4-FFF2-40B4-BE49-F238E27FC236}">
                    <a16:creationId xmlns:a16="http://schemas.microsoft.com/office/drawing/2014/main" id="{23D323C1-AAB5-4B8A-A4F9-AD851184D475}"/>
                  </a:ext>
                </a:extLst>
              </p:cNvPr>
              <p:cNvSpPr txBox="1">
                <a:spLocks noRot="1" noChangeAspect="1" noMove="1" noResize="1" noEditPoints="1" noAdjustHandles="1" noChangeArrowheads="1" noChangeShapeType="1" noTextEdit="1"/>
              </p:cNvSpPr>
              <p:nvPr/>
            </p:nvSpPr>
            <p:spPr>
              <a:xfrm>
                <a:off x="339868" y="5796477"/>
                <a:ext cx="2381954" cy="523220"/>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41988743-AE1B-483D-B910-4E1E601C430E}"/>
                  </a:ext>
                </a:extLst>
              </p:cNvPr>
              <p:cNvSpPr txBox="1"/>
              <p:nvPr/>
            </p:nvSpPr>
            <p:spPr>
              <a:xfrm>
                <a:off x="2650753" y="5863298"/>
                <a:ext cx="274581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𝐿</m:t>
                      </m:r>
                      <m:r>
                        <a:rPr lang="it-IT" sz="2000" b="0" i="1" smtClean="0">
                          <a:latin typeface="Cambria Math" panose="02040503050406030204" pitchFamily="18" charset="0"/>
                        </a:rPr>
                        <m:t>5</m:t>
                      </m:r>
                      <m:r>
                        <a:rPr lang="it-IT" sz="2000" b="0" i="1" smtClean="0">
                          <a:latin typeface="Cambria Math" panose="02040503050406030204" pitchFamily="18" charset="0"/>
                        </a:rPr>
                        <m:t>𝑅𝑜𝑡</m:t>
                      </m:r>
                      <m:r>
                        <a:rPr lang="it-IT" sz="2000" b="0" i="1" smtClean="0">
                          <a:latin typeface="Cambria Math" panose="02040503050406030204" pitchFamily="18" charset="0"/>
                        </a:rPr>
                        <m:t>=</m:t>
                      </m:r>
                      <m:r>
                        <a:rPr lang="it-IT" sz="2000" b="0" i="1" smtClean="0">
                          <a:latin typeface="Cambria Math" panose="02040503050406030204" pitchFamily="18" charset="0"/>
                        </a:rPr>
                        <m:t>𝑅𝑜𝑡𝑋</m:t>
                      </m:r>
                      <m:r>
                        <a:rPr lang="it-IT" sz="2000" b="0" i="1" smtClean="0">
                          <a:latin typeface="Cambria Math" panose="02040503050406030204" pitchFamily="18" charset="0"/>
                        </a:rPr>
                        <m:t>[−</m:t>
                      </m:r>
                      <m:r>
                        <a:rPr lang="it-IT" sz="2000" b="0" i="1" smtClean="0">
                          <a:latin typeface="Cambria Math" panose="02040503050406030204" pitchFamily="18" charset="0"/>
                        </a:rPr>
                        <m:t>𝑃𝑖</m:t>
                      </m:r>
                      <m:r>
                        <a:rPr lang="it-IT" sz="2000" b="0" i="1" smtClean="0">
                          <a:latin typeface="Cambria Math" panose="02040503050406030204" pitchFamily="18" charset="0"/>
                        </a:rPr>
                        <m:t>/2]</m:t>
                      </m:r>
                    </m:oMath>
                  </m:oMathPara>
                </a14:m>
                <a:endParaRPr lang="it-IT" sz="2000" dirty="0"/>
              </a:p>
              <a:p>
                <a:pPr algn="ct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𝐿</m:t>
                      </m:r>
                      <m:r>
                        <a:rPr lang="it-IT" sz="2000" b="0" i="1" smtClean="0">
                          <a:latin typeface="Cambria Math" panose="02040503050406030204" pitchFamily="18" charset="0"/>
                        </a:rPr>
                        <m:t>5</m:t>
                      </m:r>
                      <m:r>
                        <a:rPr lang="it-IT" sz="2000" b="0" i="1" smtClean="0">
                          <a:latin typeface="Cambria Math" panose="02040503050406030204" pitchFamily="18" charset="0"/>
                        </a:rPr>
                        <m:t>𝑃𝑜𝑠</m:t>
                      </m:r>
                      <m:r>
                        <a:rPr lang="it-IT" sz="2000" b="0" i="1" smtClean="0">
                          <a:latin typeface="Cambria Math" panose="02040503050406030204" pitchFamily="18" charset="0"/>
                        </a:rPr>
                        <m:t>=</m:t>
                      </m:r>
                      <m:r>
                        <a:rPr lang="it-IT" sz="2000" b="0" i="1" smtClean="0">
                          <a:latin typeface="Cambria Math" panose="02040503050406030204" pitchFamily="18" charset="0"/>
                        </a:rPr>
                        <m:t>𝑑𝑎</m:t>
                      </m:r>
                      <m:r>
                        <a:rPr lang="it-IT" sz="2000" b="0" i="1" smtClean="0">
                          <a:latin typeface="Cambria Math" panose="02040503050406030204" pitchFamily="18" charset="0"/>
                        </a:rPr>
                        <m:t> </m:t>
                      </m:r>
                      <m:r>
                        <a:rPr lang="it-IT" sz="2000" b="0" i="1" smtClean="0">
                          <a:latin typeface="Cambria Math" panose="02040503050406030204" pitchFamily="18" charset="0"/>
                        </a:rPr>
                        <m:t>𝑑𝑎𝑡𝑖</m:t>
                      </m:r>
                      <m:r>
                        <a:rPr lang="it-IT" sz="2000" b="0" i="1" smtClean="0">
                          <a:latin typeface="Cambria Math" panose="02040503050406030204" pitchFamily="18" charset="0"/>
                        </a:rPr>
                        <m:t> </m:t>
                      </m:r>
                      <m:r>
                        <a:rPr lang="it-IT" sz="2000" b="0" i="1" smtClean="0">
                          <a:latin typeface="Cambria Math" panose="02040503050406030204" pitchFamily="18" charset="0"/>
                        </a:rPr>
                        <m:t>𝐼𝑀𝑈</m:t>
                      </m:r>
                    </m:oMath>
                  </m:oMathPara>
                </a14:m>
                <a:endParaRPr lang="it-IT" sz="2000" dirty="0"/>
              </a:p>
            </p:txBody>
          </p:sp>
        </mc:Choice>
        <mc:Fallback xmlns="">
          <p:sp>
            <p:nvSpPr>
              <p:cNvPr id="30" name="CasellaDiTesto 29">
                <a:extLst>
                  <a:ext uri="{FF2B5EF4-FFF2-40B4-BE49-F238E27FC236}">
                    <a16:creationId xmlns:a16="http://schemas.microsoft.com/office/drawing/2014/main" id="{41988743-AE1B-483D-B910-4E1E601C430E}"/>
                  </a:ext>
                </a:extLst>
              </p:cNvPr>
              <p:cNvSpPr txBox="1">
                <a:spLocks noRot="1" noChangeAspect="1" noMove="1" noResize="1" noEditPoints="1" noAdjustHandles="1" noChangeArrowheads="1" noChangeShapeType="1" noTextEdit="1"/>
              </p:cNvSpPr>
              <p:nvPr/>
            </p:nvSpPr>
            <p:spPr>
              <a:xfrm>
                <a:off x="2650753" y="5863298"/>
                <a:ext cx="2745818" cy="707886"/>
              </a:xfrm>
              <a:prstGeom prst="rect">
                <a:avLst/>
              </a:prstGeom>
              <a:blipFill>
                <a:blip r:embed="rId5"/>
                <a:stretch>
                  <a:fillRect/>
                </a:stretch>
              </a:blipFill>
            </p:spPr>
            <p:txBody>
              <a:bodyPr/>
              <a:lstStyle/>
              <a:p>
                <a:r>
                  <a:rPr lang="it-IT">
                    <a:noFill/>
                  </a:rPr>
                  <a:t> </a:t>
                </a:r>
              </a:p>
            </p:txBody>
          </p:sp>
        </mc:Fallback>
      </mc:AlternateContent>
      <p:sp>
        <p:nvSpPr>
          <p:cNvPr id="32" name="CasellaDiTesto 31">
            <a:extLst>
              <a:ext uri="{FF2B5EF4-FFF2-40B4-BE49-F238E27FC236}">
                <a16:creationId xmlns:a16="http://schemas.microsoft.com/office/drawing/2014/main" id="{61C2BBCC-48CA-46BB-A5C6-5B2592C04E9A}"/>
              </a:ext>
            </a:extLst>
          </p:cNvPr>
          <p:cNvSpPr txBox="1"/>
          <p:nvPr/>
        </p:nvSpPr>
        <p:spPr>
          <a:xfrm>
            <a:off x="582577" y="6240118"/>
            <a:ext cx="1896535" cy="369332"/>
          </a:xfrm>
          <a:prstGeom prst="rect">
            <a:avLst/>
          </a:prstGeom>
          <a:noFill/>
        </p:spPr>
        <p:txBody>
          <a:bodyPr wrap="square" rtlCol="0">
            <a:spAutoFit/>
          </a:bodyPr>
          <a:lstStyle/>
          <a:p>
            <a:pPr algn="ctr"/>
            <a:r>
              <a:rPr lang="it-IT" dirty="0"/>
              <a:t>Su L5 entrambi</a:t>
            </a:r>
          </a:p>
        </p:txBody>
      </p:sp>
      <p:grpSp>
        <p:nvGrpSpPr>
          <p:cNvPr id="35" name="Gruppo 34">
            <a:extLst>
              <a:ext uri="{FF2B5EF4-FFF2-40B4-BE49-F238E27FC236}">
                <a16:creationId xmlns:a16="http://schemas.microsoft.com/office/drawing/2014/main" id="{1E7BCDE0-DC78-49C4-B0E0-04A0CE8B9CB4}"/>
              </a:ext>
            </a:extLst>
          </p:cNvPr>
          <p:cNvGrpSpPr/>
          <p:nvPr/>
        </p:nvGrpSpPr>
        <p:grpSpPr>
          <a:xfrm>
            <a:off x="5834138" y="5745249"/>
            <a:ext cx="6129866" cy="954108"/>
            <a:chOff x="5834138" y="5505584"/>
            <a:chExt cx="6129866" cy="954108"/>
          </a:xfrm>
        </p:grpSpPr>
        <mc:AlternateContent xmlns:mc="http://schemas.openxmlformats.org/markup-compatibility/2006" xmlns:a14="http://schemas.microsoft.com/office/drawing/2010/main">
          <mc:Choice Requires="a14">
            <p:sp>
              <p:nvSpPr>
                <p:cNvPr id="31" name="CasellaDiTesto 30">
                  <a:extLst>
                    <a:ext uri="{FF2B5EF4-FFF2-40B4-BE49-F238E27FC236}">
                      <a16:creationId xmlns:a16="http://schemas.microsoft.com/office/drawing/2014/main" id="{C0804B4F-54A5-4CC0-949C-7CF36AE462FD}"/>
                    </a:ext>
                  </a:extLst>
                </p:cNvPr>
                <p:cNvSpPr txBox="1"/>
                <p:nvPr/>
              </p:nvSpPr>
              <p:spPr>
                <a:xfrm>
                  <a:off x="5834138" y="5505584"/>
                  <a:ext cx="6129866" cy="400110"/>
                </a:xfrm>
                <a:prstGeom prst="rect">
                  <a:avLst/>
                </a:prstGeom>
                <a:noFill/>
              </p:spPr>
              <p:txBody>
                <a:bodyPr wrap="square" rtlCol="0">
                  <a:spAutoFit/>
                </a:bodyPr>
                <a:lstStyle/>
                <a:p>
                  <a:pPr algn="ctr"/>
                  <a14:m>
                    <m:oMath xmlns:m="http://schemas.openxmlformats.org/officeDocument/2006/math">
                      <m:r>
                        <a:rPr lang="it-IT" sz="2000" b="0" i="1" smtClean="0">
                          <a:latin typeface="Cambria Math" panose="02040503050406030204" pitchFamily="18" charset="0"/>
                        </a:rPr>
                        <m:t>𝑇𝑔</m:t>
                      </m:r>
                      <m:r>
                        <a:rPr lang="it-IT" sz="2000" b="0" i="1" smtClean="0">
                          <a:latin typeface="Cambria Math" panose="02040503050406030204" pitchFamily="18" charset="0"/>
                        </a:rPr>
                        <m:t>=</m:t>
                      </m:r>
                      <m:r>
                        <a:rPr lang="it-IT" sz="2000" b="0" i="1" smtClean="0">
                          <a:latin typeface="Cambria Math" panose="02040503050406030204" pitchFamily="18" charset="0"/>
                        </a:rPr>
                        <m:t>𝑅𝑃𝑇𝑜𝐻𝑜𝑚𝑜𝑔𝑒𝑛𝑒𝑜𝑢𝑠</m:t>
                      </m:r>
                      <m:r>
                        <a:rPr lang="it-IT" sz="2000" b="0" i="1" smtClean="0">
                          <a:latin typeface="Cambria Math" panose="02040503050406030204" pitchFamily="18" charset="0"/>
                        </a:rPr>
                        <m:t>[</m:t>
                      </m:r>
                      <m:r>
                        <a:rPr lang="it-IT" sz="2000" b="0" i="1" smtClean="0">
                          <a:latin typeface="Cambria Math" panose="02040503050406030204" pitchFamily="18" charset="0"/>
                        </a:rPr>
                        <m:t>𝐼𝑑𝑒𝑛𝑡𝑖𝑡𝑦𝑀𝑎𝑡𝑟𝑖𝑥</m:t>
                      </m:r>
                      <m:d>
                        <m:dPr>
                          <m:begChr m:val="["/>
                          <m:endChr m:val="]"/>
                          <m:ctrlPr>
                            <a:rPr lang="it-IT" sz="2000" b="0" i="1" smtClean="0">
                              <a:latin typeface="Cambria Math" panose="02040503050406030204" pitchFamily="18" charset="0"/>
                            </a:rPr>
                          </m:ctrlPr>
                        </m:dPr>
                        <m:e>
                          <m:r>
                            <a:rPr lang="it-IT" sz="2000" b="0" i="1" smtClean="0">
                              <a:latin typeface="Cambria Math" panose="02040503050406030204" pitchFamily="18" charset="0"/>
                            </a:rPr>
                            <m:t>3</m:t>
                          </m:r>
                        </m:e>
                      </m:d>
                      <m:r>
                        <a:rPr lang="it-IT" sz="2000" b="0" i="1" smtClean="0">
                          <a:latin typeface="Cambria Math" panose="02040503050406030204" pitchFamily="18" charset="0"/>
                        </a:rPr>
                        <m:t>, </m:t>
                      </m:r>
                      <m:r>
                        <a:rPr lang="it-IT" sz="2000" b="0" i="1" smtClean="0">
                          <a:latin typeface="Cambria Math" panose="02040503050406030204" pitchFamily="18" charset="0"/>
                        </a:rPr>
                        <m:t>𝐿</m:t>
                      </m:r>
                      <m:r>
                        <a:rPr lang="it-IT" sz="2000" b="0" i="1" smtClean="0">
                          <a:latin typeface="Cambria Math" panose="02040503050406030204" pitchFamily="18" charset="0"/>
                        </a:rPr>
                        <m:t>5</m:t>
                      </m:r>
                      <m:r>
                        <a:rPr lang="it-IT" sz="2000" b="0" i="1" smtClean="0">
                          <a:latin typeface="Cambria Math" panose="02040503050406030204" pitchFamily="18" charset="0"/>
                        </a:rPr>
                        <m:t>𝑃𝑜𝑠</m:t>
                      </m:r>
                    </m:oMath>
                  </a14:m>
                  <a:r>
                    <a:rPr lang="it-IT" sz="2000" dirty="0"/>
                    <a:t>]</a:t>
                  </a:r>
                </a:p>
              </p:txBody>
            </p:sp>
          </mc:Choice>
          <mc:Fallback xmlns="">
            <p:sp>
              <p:nvSpPr>
                <p:cNvPr id="31" name="CasellaDiTesto 30">
                  <a:extLst>
                    <a:ext uri="{FF2B5EF4-FFF2-40B4-BE49-F238E27FC236}">
                      <a16:creationId xmlns:a16="http://schemas.microsoft.com/office/drawing/2014/main" id="{C0804B4F-54A5-4CC0-949C-7CF36AE462FD}"/>
                    </a:ext>
                  </a:extLst>
                </p:cNvPr>
                <p:cNvSpPr txBox="1">
                  <a:spLocks noRot="1" noChangeAspect="1" noMove="1" noResize="1" noEditPoints="1" noAdjustHandles="1" noChangeArrowheads="1" noChangeShapeType="1" noTextEdit="1"/>
                </p:cNvSpPr>
                <p:nvPr/>
              </p:nvSpPr>
              <p:spPr>
                <a:xfrm>
                  <a:off x="5834138" y="5505584"/>
                  <a:ext cx="6129866" cy="400110"/>
                </a:xfrm>
                <a:prstGeom prst="rect">
                  <a:avLst/>
                </a:prstGeom>
                <a:blipFill>
                  <a:blip r:embed="rId6"/>
                  <a:stretch>
                    <a:fillRect t="-7576" r="-497" b="-2575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ECD0F1EB-C117-4BD5-AAEF-918C10402DC8}"/>
                    </a:ext>
                  </a:extLst>
                </p:cNvPr>
                <p:cNvSpPr txBox="1"/>
                <p:nvPr/>
              </p:nvSpPr>
              <p:spPr>
                <a:xfrm>
                  <a:off x="5834138" y="6059582"/>
                  <a:ext cx="6129866" cy="400110"/>
                </a:xfrm>
                <a:prstGeom prst="rect">
                  <a:avLst/>
                </a:prstGeom>
                <a:noFill/>
              </p:spPr>
              <p:txBody>
                <a:bodyPr wrap="square" rtlCol="0">
                  <a:spAutoFit/>
                </a:bodyPr>
                <a:lstStyle/>
                <a:p>
                  <a:pPr algn="ctr"/>
                  <a14:m>
                    <m:oMath xmlns:m="http://schemas.openxmlformats.org/officeDocument/2006/math">
                      <m:r>
                        <a:rPr lang="it-IT" sz="2000" b="0" i="1" smtClean="0">
                          <a:latin typeface="Cambria Math" panose="02040503050406030204" pitchFamily="18" charset="0"/>
                        </a:rPr>
                        <m:t>𝑇𝑔</m:t>
                      </m:r>
                      <m:r>
                        <a:rPr lang="it-IT" sz="2000" b="0" i="1" smtClean="0">
                          <a:latin typeface="Cambria Math" panose="02040503050406030204" pitchFamily="18" charset="0"/>
                        </a:rPr>
                        <m:t>0=</m:t>
                      </m:r>
                      <m:r>
                        <a:rPr lang="it-IT" sz="2000" b="0" i="1" smtClean="0">
                          <a:latin typeface="Cambria Math" panose="02040503050406030204" pitchFamily="18" charset="0"/>
                        </a:rPr>
                        <m:t>𝑅𝑃𝑇𝑜𝐻𝑜𝑚𝑜𝑔𝑒𝑛𝑒𝑜𝑢𝑠</m:t>
                      </m:r>
                      <m:r>
                        <a:rPr lang="it-IT" sz="2000" b="0" i="1" smtClean="0">
                          <a:latin typeface="Cambria Math" panose="02040503050406030204" pitchFamily="18" charset="0"/>
                        </a:rPr>
                        <m:t>[</m:t>
                      </m:r>
                      <m:r>
                        <a:rPr lang="it-IT" sz="2000" b="0" i="1" smtClean="0">
                          <a:latin typeface="Cambria Math" panose="02040503050406030204" pitchFamily="18" charset="0"/>
                        </a:rPr>
                        <m:t>𝐿</m:t>
                      </m:r>
                      <m:r>
                        <a:rPr lang="it-IT" sz="2000" b="0" i="1" smtClean="0">
                          <a:latin typeface="Cambria Math" panose="02040503050406030204" pitchFamily="18" charset="0"/>
                        </a:rPr>
                        <m:t>5</m:t>
                      </m:r>
                      <m:r>
                        <a:rPr lang="it-IT" sz="2000" b="0" i="1" smtClean="0">
                          <a:latin typeface="Cambria Math" panose="02040503050406030204" pitchFamily="18" charset="0"/>
                        </a:rPr>
                        <m:t>𝑅𝑜𝑡</m:t>
                      </m:r>
                      <m:r>
                        <a:rPr lang="it-IT" sz="2000" b="0" i="1" smtClean="0">
                          <a:latin typeface="Cambria Math" panose="02040503050406030204" pitchFamily="18" charset="0"/>
                        </a:rPr>
                        <m:t>, </m:t>
                      </m:r>
                      <m:r>
                        <a:rPr lang="it-IT" sz="2000" b="0" i="1" smtClean="0">
                          <a:latin typeface="Cambria Math" panose="02040503050406030204" pitchFamily="18" charset="0"/>
                        </a:rPr>
                        <m:t>𝐿</m:t>
                      </m:r>
                      <m:r>
                        <a:rPr lang="it-IT" sz="2000" b="0" i="1" smtClean="0">
                          <a:latin typeface="Cambria Math" panose="02040503050406030204" pitchFamily="18" charset="0"/>
                        </a:rPr>
                        <m:t>5</m:t>
                      </m:r>
                      <m:r>
                        <a:rPr lang="it-IT" sz="2000" b="0" i="1" smtClean="0">
                          <a:latin typeface="Cambria Math" panose="02040503050406030204" pitchFamily="18" charset="0"/>
                        </a:rPr>
                        <m:t>𝑃𝑜𝑠</m:t>
                      </m:r>
                    </m:oMath>
                  </a14:m>
                  <a:r>
                    <a:rPr lang="it-IT" sz="2000" dirty="0"/>
                    <a:t>]</a:t>
                  </a:r>
                </a:p>
              </p:txBody>
            </p:sp>
          </mc:Choice>
          <mc:Fallback xmlns="">
            <p:sp>
              <p:nvSpPr>
                <p:cNvPr id="33" name="CasellaDiTesto 32">
                  <a:extLst>
                    <a:ext uri="{FF2B5EF4-FFF2-40B4-BE49-F238E27FC236}">
                      <a16:creationId xmlns:a16="http://schemas.microsoft.com/office/drawing/2014/main" id="{ECD0F1EB-C117-4BD5-AAEF-918C10402DC8}"/>
                    </a:ext>
                  </a:extLst>
                </p:cNvPr>
                <p:cNvSpPr txBox="1">
                  <a:spLocks noRot="1" noChangeAspect="1" noMove="1" noResize="1" noEditPoints="1" noAdjustHandles="1" noChangeArrowheads="1" noChangeShapeType="1" noTextEdit="1"/>
                </p:cNvSpPr>
                <p:nvPr/>
              </p:nvSpPr>
              <p:spPr>
                <a:xfrm>
                  <a:off x="5834138" y="6059582"/>
                  <a:ext cx="6129866" cy="400110"/>
                </a:xfrm>
                <a:prstGeom prst="rect">
                  <a:avLst/>
                </a:prstGeom>
                <a:blipFill>
                  <a:blip r:embed="rId7"/>
                  <a:stretch>
                    <a:fillRect t="-7576" b="-25758"/>
                  </a:stretch>
                </a:blipFill>
              </p:spPr>
              <p:txBody>
                <a:bodyPr/>
                <a:lstStyle/>
                <a:p>
                  <a:r>
                    <a:rPr lang="it-IT">
                      <a:noFill/>
                    </a:rPr>
                    <a:t> </a:t>
                  </a:r>
                </a:p>
              </p:txBody>
            </p:sp>
          </mc:Fallback>
        </mc:AlternateContent>
      </p:grpSp>
      <p:cxnSp>
        <p:nvCxnSpPr>
          <p:cNvPr id="34" name="Connettore 2 33">
            <a:extLst>
              <a:ext uri="{FF2B5EF4-FFF2-40B4-BE49-F238E27FC236}">
                <a16:creationId xmlns:a16="http://schemas.microsoft.com/office/drawing/2014/main" id="{21A2BF03-B989-49B8-A493-6250EBF55D21}"/>
              </a:ext>
            </a:extLst>
          </p:cNvPr>
          <p:cNvCxnSpPr>
            <a:cxnSpLocks/>
          </p:cNvCxnSpPr>
          <p:nvPr/>
        </p:nvCxnSpPr>
        <p:spPr>
          <a:xfrm>
            <a:off x="5472085" y="6217241"/>
            <a:ext cx="362053"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EA4B3534-22B9-4C96-A8E1-7529CD4790E9}"/>
              </a:ext>
            </a:extLst>
          </p:cNvPr>
          <p:cNvCxnSpPr>
            <a:cxnSpLocks/>
          </p:cNvCxnSpPr>
          <p:nvPr/>
        </p:nvCxnSpPr>
        <p:spPr>
          <a:xfrm>
            <a:off x="2650753" y="5876045"/>
            <a:ext cx="0" cy="7540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3AAFD147-9D34-4F36-B15B-D7FEC9B83096}"/>
              </a:ext>
            </a:extLst>
          </p:cNvPr>
          <p:cNvCxnSpPr/>
          <p:nvPr/>
        </p:nvCxnSpPr>
        <p:spPr>
          <a:xfrm>
            <a:off x="6096000" y="921488"/>
            <a:ext cx="0" cy="46590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Immagine 5">
            <a:extLst>
              <a:ext uri="{FF2B5EF4-FFF2-40B4-BE49-F238E27FC236}">
                <a16:creationId xmlns:a16="http://schemas.microsoft.com/office/drawing/2014/main" id="{B777EC6F-1F9F-4877-B713-4DA8F395338E}"/>
              </a:ext>
            </a:extLst>
          </p:cNvPr>
          <p:cNvPicPr>
            <a:picLocks noChangeAspect="1"/>
          </p:cNvPicPr>
          <p:nvPr/>
        </p:nvPicPr>
        <p:blipFill rotWithShape="1">
          <a:blip r:embed="rId8">
            <a:extLst>
              <a:ext uri="{28A0092B-C50C-407E-A947-70E740481C1C}">
                <a14:useLocalDpi xmlns:a14="http://schemas.microsoft.com/office/drawing/2010/main" val="0"/>
              </a:ext>
            </a:extLst>
          </a:blip>
          <a:srcRect b="2386"/>
          <a:stretch/>
        </p:blipFill>
        <p:spPr>
          <a:xfrm>
            <a:off x="227996" y="284186"/>
            <a:ext cx="5696884" cy="5519977"/>
          </a:xfrm>
          <a:prstGeom prst="rect">
            <a:avLst/>
          </a:prstGeom>
        </p:spPr>
      </p:pic>
    </p:spTree>
    <p:extLst>
      <p:ext uri="{BB962C8B-B14F-4D97-AF65-F5344CB8AC3E}">
        <p14:creationId xmlns:p14="http://schemas.microsoft.com/office/powerpoint/2010/main" val="344761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30"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234CD5-DDB3-4BB2-85A7-C992B484AD15}"/>
              </a:ext>
            </a:extLst>
          </p:cNvPr>
          <p:cNvSpPr>
            <a:spLocks noGrp="1"/>
          </p:cNvSpPr>
          <p:nvPr>
            <p:ph type="title"/>
          </p:nvPr>
        </p:nvSpPr>
        <p:spPr>
          <a:xfrm>
            <a:off x="838201" y="58873"/>
            <a:ext cx="10515600" cy="1325563"/>
          </a:xfrm>
        </p:spPr>
        <p:txBody>
          <a:bodyPr/>
          <a:lstStyle/>
          <a:p>
            <a:r>
              <a:rPr lang="it-IT" dirty="0"/>
              <a:t>Tabelle </a:t>
            </a:r>
            <a:r>
              <a:rPr lang="it-IT" dirty="0" err="1"/>
              <a:t>Denavit-Hartenberg</a:t>
            </a:r>
            <a:endParaRPr lang="it-IT" dirty="0"/>
          </a:p>
        </p:txBody>
      </p:sp>
      <p:sp>
        <p:nvSpPr>
          <p:cNvPr id="17" name="CasellaDiTesto 16">
            <a:extLst>
              <a:ext uri="{FF2B5EF4-FFF2-40B4-BE49-F238E27FC236}">
                <a16:creationId xmlns:a16="http://schemas.microsoft.com/office/drawing/2014/main" id="{61B7CDAB-2C63-4E49-932C-C23CB85B6D13}"/>
              </a:ext>
            </a:extLst>
          </p:cNvPr>
          <p:cNvSpPr txBox="1"/>
          <p:nvPr/>
        </p:nvSpPr>
        <p:spPr>
          <a:xfrm>
            <a:off x="1551306" y="5403108"/>
            <a:ext cx="2639787" cy="400110"/>
          </a:xfrm>
          <a:prstGeom prst="rect">
            <a:avLst/>
          </a:prstGeom>
          <a:solidFill>
            <a:srgbClr val="F1F8EC"/>
          </a:solidFill>
        </p:spPr>
        <p:txBody>
          <a:bodyPr wrap="square" rtlCol="0">
            <a:spAutoFit/>
          </a:bodyPr>
          <a:lstStyle/>
          <a:p>
            <a:pPr algn="ctr"/>
            <a:r>
              <a:rPr lang="it-IT" sz="2000" dirty="0"/>
              <a:t>Braccio sinistro</a:t>
            </a:r>
          </a:p>
        </p:txBody>
      </p:sp>
      <p:sp>
        <p:nvSpPr>
          <p:cNvPr id="18" name="CasellaDiTesto 17">
            <a:extLst>
              <a:ext uri="{FF2B5EF4-FFF2-40B4-BE49-F238E27FC236}">
                <a16:creationId xmlns:a16="http://schemas.microsoft.com/office/drawing/2014/main" id="{09B31515-7E67-41E8-912A-21EE6F8D7FFA}"/>
              </a:ext>
            </a:extLst>
          </p:cNvPr>
          <p:cNvSpPr txBox="1"/>
          <p:nvPr/>
        </p:nvSpPr>
        <p:spPr>
          <a:xfrm>
            <a:off x="8000907" y="5403108"/>
            <a:ext cx="2639787" cy="400110"/>
          </a:xfrm>
          <a:prstGeom prst="rect">
            <a:avLst/>
          </a:prstGeom>
          <a:solidFill>
            <a:srgbClr val="F1F8EC"/>
          </a:solidFill>
        </p:spPr>
        <p:txBody>
          <a:bodyPr wrap="square" rtlCol="0">
            <a:spAutoFit/>
          </a:bodyPr>
          <a:lstStyle/>
          <a:p>
            <a:pPr algn="ctr"/>
            <a:r>
              <a:rPr lang="it-IT" sz="2000" dirty="0"/>
              <a:t>Braccio destro</a:t>
            </a:r>
          </a:p>
        </p:txBody>
      </p:sp>
      <p:pic>
        <p:nvPicPr>
          <p:cNvPr id="21" name="Immagine 20">
            <a:extLst>
              <a:ext uri="{FF2B5EF4-FFF2-40B4-BE49-F238E27FC236}">
                <a16:creationId xmlns:a16="http://schemas.microsoft.com/office/drawing/2014/main" id="{23A0A9C0-F2FA-446C-B258-97A0B9885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845" y="5010817"/>
            <a:ext cx="1788310" cy="1788310"/>
          </a:xfrm>
          <a:prstGeom prst="rect">
            <a:avLst/>
          </a:prstGeom>
          <a:ln>
            <a:noFill/>
          </a:ln>
          <a:effectLst>
            <a:softEdge rad="38100"/>
          </a:effectLst>
        </p:spPr>
      </p:pic>
      <p:pic>
        <p:nvPicPr>
          <p:cNvPr id="2050" name="Picture 2">
            <a:extLst>
              <a:ext uri="{FF2B5EF4-FFF2-40B4-BE49-F238E27FC236}">
                <a16:creationId xmlns:a16="http://schemas.microsoft.com/office/drawing/2014/main" id="{48B0A1E1-117F-4470-B050-7448BB1F2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467" y="1351431"/>
            <a:ext cx="5122331" cy="38876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301294-63B2-4FA8-8BD3-B0B88FAB0F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54" y="1351431"/>
            <a:ext cx="4961981" cy="388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23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4E06F5-8F43-4F27-BF66-185871CAB73E}"/>
              </a:ext>
            </a:extLst>
          </p:cNvPr>
          <p:cNvSpPr>
            <a:spLocks noGrp="1"/>
          </p:cNvSpPr>
          <p:nvPr>
            <p:ph type="title"/>
          </p:nvPr>
        </p:nvSpPr>
        <p:spPr/>
        <p:txBody>
          <a:bodyPr/>
          <a:lstStyle/>
          <a:p>
            <a:r>
              <a:rPr lang="it-IT" dirty="0"/>
              <a:t>Posa End-</a:t>
            </a:r>
            <a:r>
              <a:rPr lang="it-IT" dirty="0" err="1"/>
              <a:t>Effector</a:t>
            </a:r>
            <a:r>
              <a:rPr lang="it-IT" dirty="0"/>
              <a:t> da DH</a:t>
            </a:r>
          </a:p>
        </p:txBody>
      </p:sp>
      <p:pic>
        <p:nvPicPr>
          <p:cNvPr id="5" name="Immagine 4">
            <a:extLst>
              <a:ext uri="{FF2B5EF4-FFF2-40B4-BE49-F238E27FC236}">
                <a16:creationId xmlns:a16="http://schemas.microsoft.com/office/drawing/2014/main" id="{9826BEAE-6F16-4DF4-B37F-1ED14D18B29E}"/>
              </a:ext>
            </a:extLst>
          </p:cNvPr>
          <p:cNvPicPr>
            <a:picLocks noChangeAspect="1"/>
          </p:cNvPicPr>
          <p:nvPr/>
        </p:nvPicPr>
        <p:blipFill>
          <a:blip r:embed="rId3"/>
          <a:stretch>
            <a:fillRect/>
          </a:stretch>
        </p:blipFill>
        <p:spPr>
          <a:xfrm>
            <a:off x="1470377" y="1649764"/>
            <a:ext cx="9276645" cy="1160409"/>
          </a:xfrm>
          <a:prstGeom prst="rect">
            <a:avLst/>
          </a:prstGeom>
          <a:ln>
            <a:noFill/>
          </a:ln>
          <a:effectLst>
            <a:softEdge rad="112500"/>
          </a:effectLst>
        </p:spPr>
      </p:pic>
      <p:sp>
        <p:nvSpPr>
          <p:cNvPr id="6" name="CasellaDiTesto 5">
            <a:extLst>
              <a:ext uri="{FF2B5EF4-FFF2-40B4-BE49-F238E27FC236}">
                <a16:creationId xmlns:a16="http://schemas.microsoft.com/office/drawing/2014/main" id="{F4A95F09-6703-4DAE-BC72-15F02AB226E8}"/>
              </a:ext>
            </a:extLst>
          </p:cNvPr>
          <p:cNvSpPr txBox="1"/>
          <p:nvPr/>
        </p:nvSpPr>
        <p:spPr>
          <a:xfrm>
            <a:off x="462844" y="1261370"/>
            <a:ext cx="11266311" cy="461665"/>
          </a:xfrm>
          <a:prstGeom prst="rect">
            <a:avLst/>
          </a:prstGeom>
          <a:noFill/>
        </p:spPr>
        <p:txBody>
          <a:bodyPr wrap="square" rtlCol="0">
            <a:spAutoFit/>
          </a:bodyPr>
          <a:lstStyle/>
          <a:p>
            <a:pPr algn="ctr"/>
            <a:r>
              <a:rPr lang="it-IT" sz="2400" dirty="0"/>
              <a:t>Composizione rototraslazioni omogenee per DH</a:t>
            </a:r>
          </a:p>
        </p:txBody>
      </p:sp>
      <p:sp>
        <p:nvSpPr>
          <p:cNvPr id="7" name="CasellaDiTesto 6">
            <a:extLst>
              <a:ext uri="{FF2B5EF4-FFF2-40B4-BE49-F238E27FC236}">
                <a16:creationId xmlns:a16="http://schemas.microsoft.com/office/drawing/2014/main" id="{94F3DE30-17B7-4459-8047-D087936EE069}"/>
              </a:ext>
            </a:extLst>
          </p:cNvPr>
          <p:cNvSpPr txBox="1"/>
          <p:nvPr/>
        </p:nvSpPr>
        <p:spPr>
          <a:xfrm>
            <a:off x="462844" y="3920062"/>
            <a:ext cx="11266311" cy="461665"/>
          </a:xfrm>
          <a:prstGeom prst="rect">
            <a:avLst/>
          </a:prstGeom>
          <a:noFill/>
        </p:spPr>
        <p:txBody>
          <a:bodyPr wrap="square" rtlCol="0">
            <a:spAutoFit/>
          </a:bodyPr>
          <a:lstStyle/>
          <a:p>
            <a:pPr algn="ctr"/>
            <a:r>
              <a:rPr lang="it-IT" sz="2400" dirty="0"/>
              <a:t>Estrazione informazioni di posizione e orientazione reali dell’EE</a:t>
            </a:r>
          </a:p>
        </p:txBody>
      </p:sp>
      <p:pic>
        <p:nvPicPr>
          <p:cNvPr id="8" name="Immagine 7">
            <a:extLst>
              <a:ext uri="{FF2B5EF4-FFF2-40B4-BE49-F238E27FC236}">
                <a16:creationId xmlns:a16="http://schemas.microsoft.com/office/drawing/2014/main" id="{E8B157D3-0F18-464A-9447-2B1CD5154DFD}"/>
              </a:ext>
            </a:extLst>
          </p:cNvPr>
          <p:cNvPicPr>
            <a:picLocks noChangeAspect="1"/>
          </p:cNvPicPr>
          <p:nvPr/>
        </p:nvPicPr>
        <p:blipFill>
          <a:blip r:embed="rId4"/>
          <a:stretch>
            <a:fillRect/>
          </a:stretch>
        </p:blipFill>
        <p:spPr>
          <a:xfrm>
            <a:off x="1361016" y="4376116"/>
            <a:ext cx="9437512" cy="2116759"/>
          </a:xfrm>
          <a:prstGeom prst="rect">
            <a:avLst/>
          </a:prstGeom>
          <a:ln>
            <a:noFill/>
          </a:ln>
          <a:effectLst>
            <a:softEdge rad="112500"/>
          </a:effectLst>
        </p:spPr>
      </p:pic>
      <p:pic>
        <p:nvPicPr>
          <p:cNvPr id="11" name="Immagine 10">
            <a:extLst>
              <a:ext uri="{FF2B5EF4-FFF2-40B4-BE49-F238E27FC236}">
                <a16:creationId xmlns:a16="http://schemas.microsoft.com/office/drawing/2014/main" id="{68E262F5-6808-41E8-B167-19B78E6D7B4D}"/>
              </a:ext>
            </a:extLst>
          </p:cNvPr>
          <p:cNvPicPr>
            <a:picLocks noChangeAspect="1"/>
          </p:cNvPicPr>
          <p:nvPr/>
        </p:nvPicPr>
        <p:blipFill>
          <a:blip r:embed="rId5"/>
          <a:stretch>
            <a:fillRect/>
          </a:stretch>
        </p:blipFill>
        <p:spPr>
          <a:xfrm>
            <a:off x="6326907" y="2676225"/>
            <a:ext cx="4420115" cy="1365843"/>
          </a:xfrm>
          <a:prstGeom prst="rect">
            <a:avLst/>
          </a:prstGeom>
          <a:ln>
            <a:noFill/>
          </a:ln>
          <a:effectLst>
            <a:softEdge rad="112500"/>
          </a:effectLst>
        </p:spPr>
      </p:pic>
      <p:grpSp>
        <p:nvGrpSpPr>
          <p:cNvPr id="13" name="Gruppo 12">
            <a:extLst>
              <a:ext uri="{FF2B5EF4-FFF2-40B4-BE49-F238E27FC236}">
                <a16:creationId xmlns:a16="http://schemas.microsoft.com/office/drawing/2014/main" id="{814D2BB0-D358-47BF-ACA8-C67FDAF5B06A}"/>
              </a:ext>
            </a:extLst>
          </p:cNvPr>
          <p:cNvGrpSpPr/>
          <p:nvPr/>
        </p:nvGrpSpPr>
        <p:grpSpPr>
          <a:xfrm>
            <a:off x="6882232" y="1922421"/>
            <a:ext cx="759933" cy="1153803"/>
            <a:chOff x="2251983" y="2628191"/>
            <a:chExt cx="1061356" cy="1624555"/>
          </a:xfrm>
        </p:grpSpPr>
        <p:sp>
          <p:nvSpPr>
            <p:cNvPr id="14" name="Ovale 13">
              <a:extLst>
                <a:ext uri="{FF2B5EF4-FFF2-40B4-BE49-F238E27FC236}">
                  <a16:creationId xmlns:a16="http://schemas.microsoft.com/office/drawing/2014/main" id="{3F78CD5C-AE69-415B-856B-7AE3E61932A7}"/>
                </a:ext>
              </a:extLst>
            </p:cNvPr>
            <p:cNvSpPr/>
            <p:nvPr/>
          </p:nvSpPr>
          <p:spPr>
            <a:xfrm>
              <a:off x="2251983" y="2628191"/>
              <a:ext cx="1061356" cy="1061356"/>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2 14">
              <a:extLst>
                <a:ext uri="{FF2B5EF4-FFF2-40B4-BE49-F238E27FC236}">
                  <a16:creationId xmlns:a16="http://schemas.microsoft.com/office/drawing/2014/main" id="{9E90227E-0559-4A0F-9BEE-38B84FBC47C7}"/>
                </a:ext>
              </a:extLst>
            </p:cNvPr>
            <p:cNvCxnSpPr>
              <a:cxnSpLocks/>
            </p:cNvCxnSpPr>
            <p:nvPr/>
          </p:nvCxnSpPr>
          <p:spPr>
            <a:xfrm>
              <a:off x="2782661" y="3731847"/>
              <a:ext cx="0" cy="52089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60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F236EC-4B23-402F-BD92-E2A0289DBF76}"/>
              </a:ext>
            </a:extLst>
          </p:cNvPr>
          <p:cNvSpPr>
            <a:spLocks noGrp="1"/>
          </p:cNvSpPr>
          <p:nvPr>
            <p:ph type="title"/>
          </p:nvPr>
        </p:nvSpPr>
        <p:spPr/>
        <p:txBody>
          <a:bodyPr/>
          <a:lstStyle/>
          <a:p>
            <a:r>
              <a:rPr lang="it-IT" dirty="0"/>
              <a:t>Intercambiabilità</a:t>
            </a:r>
          </a:p>
        </p:txBody>
      </p:sp>
      <p:sp>
        <p:nvSpPr>
          <p:cNvPr id="4" name="Rettangolo 3">
            <a:extLst>
              <a:ext uri="{FF2B5EF4-FFF2-40B4-BE49-F238E27FC236}">
                <a16:creationId xmlns:a16="http://schemas.microsoft.com/office/drawing/2014/main" id="{9FBC3AD8-B057-40B9-AA52-DED6EC258C2D}"/>
              </a:ext>
            </a:extLst>
          </p:cNvPr>
          <p:cNvSpPr/>
          <p:nvPr/>
        </p:nvSpPr>
        <p:spPr>
          <a:xfrm>
            <a:off x="489857" y="1831048"/>
            <a:ext cx="5606143" cy="4557822"/>
          </a:xfrm>
          <a:prstGeom prst="rect">
            <a:avLst/>
          </a:prstGeom>
          <a:solidFill>
            <a:schemeClr val="bg1"/>
          </a:solidFill>
          <a:ln w="28575">
            <a:solidFill>
              <a:schemeClr val="accent6">
                <a:lumMod val="75000"/>
              </a:schemeClr>
            </a:solidFill>
          </a:ln>
          <a:effectLst>
            <a:glow rad="101600">
              <a:schemeClr val="accent6">
                <a:lumMod val="40000"/>
                <a:lumOff val="6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DB7B18D7-0154-436A-80CA-AC130329F651}"/>
              </a:ext>
            </a:extLst>
          </p:cNvPr>
          <p:cNvSpPr txBox="1"/>
          <p:nvPr/>
        </p:nvSpPr>
        <p:spPr>
          <a:xfrm>
            <a:off x="7132965" y="1831048"/>
            <a:ext cx="4569178" cy="707886"/>
          </a:xfrm>
          <a:prstGeom prst="rect">
            <a:avLst/>
          </a:prstGeom>
          <a:noFill/>
        </p:spPr>
        <p:txBody>
          <a:bodyPr wrap="square" rtlCol="0">
            <a:spAutoFit/>
          </a:bodyPr>
          <a:lstStyle/>
          <a:p>
            <a:pPr algn="ctr"/>
            <a:r>
              <a:rPr lang="it-IT" sz="2000" dirty="0">
                <a:solidFill>
                  <a:schemeClr val="accent6">
                    <a:lumMod val="75000"/>
                  </a:schemeClr>
                </a:solidFill>
              </a:rPr>
              <a:t>Medesimi angoli di giunto producono movimenti speculari delle braccia</a:t>
            </a:r>
          </a:p>
        </p:txBody>
      </p:sp>
      <p:sp>
        <p:nvSpPr>
          <p:cNvPr id="7" name="CasellaDiTesto 6">
            <a:extLst>
              <a:ext uri="{FF2B5EF4-FFF2-40B4-BE49-F238E27FC236}">
                <a16:creationId xmlns:a16="http://schemas.microsoft.com/office/drawing/2014/main" id="{5F3CF4ED-C0AD-4AB3-8A3C-A8C2B8D884E4}"/>
              </a:ext>
            </a:extLst>
          </p:cNvPr>
          <p:cNvSpPr txBox="1"/>
          <p:nvPr/>
        </p:nvSpPr>
        <p:spPr>
          <a:xfrm>
            <a:off x="7132965" y="3024364"/>
            <a:ext cx="4569178" cy="400110"/>
          </a:xfrm>
          <a:prstGeom prst="rect">
            <a:avLst/>
          </a:prstGeom>
          <a:solidFill>
            <a:srgbClr val="F1F8EC"/>
          </a:solidFill>
          <a:effectLst>
            <a:softEdge rad="31750"/>
          </a:effectLst>
        </p:spPr>
        <p:txBody>
          <a:bodyPr wrap="square" rtlCol="0">
            <a:spAutoFit/>
          </a:bodyPr>
          <a:lstStyle/>
          <a:p>
            <a:pPr algn="ctr"/>
            <a:r>
              <a:rPr lang="it-IT" sz="2000" dirty="0"/>
              <a:t>Informazione del lato non più rilevante</a:t>
            </a:r>
          </a:p>
        </p:txBody>
      </p:sp>
      <p:sp>
        <p:nvSpPr>
          <p:cNvPr id="8" name="CasellaDiTesto 7">
            <a:extLst>
              <a:ext uri="{FF2B5EF4-FFF2-40B4-BE49-F238E27FC236}">
                <a16:creationId xmlns:a16="http://schemas.microsoft.com/office/drawing/2014/main" id="{95D94E7C-057C-43DF-90C9-E0E1A312E102}"/>
              </a:ext>
            </a:extLst>
          </p:cNvPr>
          <p:cNvSpPr txBox="1"/>
          <p:nvPr/>
        </p:nvSpPr>
        <p:spPr>
          <a:xfrm>
            <a:off x="7132965" y="3909904"/>
            <a:ext cx="4569178" cy="400110"/>
          </a:xfrm>
          <a:prstGeom prst="rect">
            <a:avLst/>
          </a:prstGeom>
          <a:solidFill>
            <a:srgbClr val="F1F8EC"/>
          </a:solidFill>
          <a:effectLst>
            <a:softEdge rad="31750"/>
          </a:effectLst>
        </p:spPr>
        <p:txBody>
          <a:bodyPr wrap="square" rtlCol="0">
            <a:spAutoFit/>
          </a:bodyPr>
          <a:lstStyle/>
          <a:p>
            <a:pPr algn="ctr"/>
            <a:r>
              <a:rPr lang="it-IT" sz="2000" dirty="0"/>
              <a:t>Ottica di confronti:</a:t>
            </a:r>
          </a:p>
        </p:txBody>
      </p:sp>
      <p:sp>
        <p:nvSpPr>
          <p:cNvPr id="10" name="CasellaDiTesto 9">
            <a:extLst>
              <a:ext uri="{FF2B5EF4-FFF2-40B4-BE49-F238E27FC236}">
                <a16:creationId xmlns:a16="http://schemas.microsoft.com/office/drawing/2014/main" id="{F3A90D93-01BA-422D-8610-F2BDB4F14060}"/>
              </a:ext>
            </a:extLst>
          </p:cNvPr>
          <p:cNvSpPr txBox="1"/>
          <p:nvPr/>
        </p:nvSpPr>
        <p:spPr>
          <a:xfrm>
            <a:off x="7132965" y="4552007"/>
            <a:ext cx="4377267" cy="1600438"/>
          </a:xfrm>
          <a:prstGeom prst="rect">
            <a:avLst/>
          </a:prstGeom>
          <a:noFill/>
        </p:spPr>
        <p:txBody>
          <a:bodyPr wrap="square" rtlCol="0">
            <a:spAutoFit/>
          </a:bodyPr>
          <a:lstStyle/>
          <a:p>
            <a:pPr marL="342900" indent="-342900">
              <a:buFont typeface="Wingdings" panose="05000000000000000000" pitchFamily="2" charset="2"/>
              <a:buChar char="à"/>
            </a:pPr>
            <a:r>
              <a:rPr lang="it-IT" sz="2000" dirty="0">
                <a:sym typeface="Wingdings" panose="05000000000000000000" pitchFamily="2" charset="2"/>
              </a:rPr>
              <a:t>Più dati utili a disposizione</a:t>
            </a:r>
          </a:p>
          <a:p>
            <a:pPr marL="342900" indent="-342900">
              <a:buFont typeface="Wingdings" panose="05000000000000000000" pitchFamily="2" charset="2"/>
              <a:buChar char="à"/>
            </a:pPr>
            <a:r>
              <a:rPr lang="it-IT" sz="2000" dirty="0">
                <a:sym typeface="Wingdings" panose="05000000000000000000" pitchFamily="2" charset="2"/>
              </a:rPr>
              <a:t>Confronti più immediati</a:t>
            </a:r>
          </a:p>
          <a:p>
            <a:pPr marL="342900" indent="-342900">
              <a:buFont typeface="Wingdings" panose="05000000000000000000" pitchFamily="2" charset="2"/>
              <a:buChar char="à"/>
            </a:pPr>
            <a:r>
              <a:rPr lang="it-IT" sz="2000" dirty="0">
                <a:sym typeface="Wingdings" panose="05000000000000000000" pitchFamily="2" charset="2"/>
              </a:rPr>
              <a:t>Non necessaria gestione di rotazioni per adattare lato destro e sinistro</a:t>
            </a:r>
            <a:endParaRPr lang="it-IT" sz="2000" dirty="0"/>
          </a:p>
          <a:p>
            <a:endParaRPr lang="it-IT" dirty="0"/>
          </a:p>
        </p:txBody>
      </p:sp>
      <p:pic>
        <p:nvPicPr>
          <p:cNvPr id="11" name="3v - video angoli di giunto speculari">
            <a:hlinkClick r:id="" action="ppaction://media"/>
            <a:extLst>
              <a:ext uri="{FF2B5EF4-FFF2-40B4-BE49-F238E27FC236}">
                <a16:creationId xmlns:a16="http://schemas.microsoft.com/office/drawing/2014/main" id="{3B078091-5140-428C-8042-F560F2C504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6458" y="2367318"/>
            <a:ext cx="3721593" cy="3401304"/>
          </a:xfrm>
          <a:prstGeom prst="rect">
            <a:avLst/>
          </a:prstGeom>
        </p:spPr>
      </p:pic>
    </p:spTree>
    <p:extLst>
      <p:ext uri="{BB962C8B-B14F-4D97-AF65-F5344CB8AC3E}">
        <p14:creationId xmlns:p14="http://schemas.microsoft.com/office/powerpoint/2010/main" val="26934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4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childTnLst>
        </p:cTn>
      </p:par>
    </p:tnLst>
    <p:bldLst>
      <p:bldP spid="7" grpId="0" animBg="1"/>
      <p:bldP spid="8"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18C47E-CA16-43C8-A6BC-67C6B0590F8E}"/>
              </a:ext>
            </a:extLst>
          </p:cNvPr>
          <p:cNvSpPr>
            <a:spLocks noGrp="1"/>
          </p:cNvSpPr>
          <p:nvPr>
            <p:ph type="title"/>
          </p:nvPr>
        </p:nvSpPr>
        <p:spPr/>
        <p:txBody>
          <a:bodyPr/>
          <a:lstStyle/>
          <a:p>
            <a:r>
              <a:rPr lang="it-IT" dirty="0"/>
              <a:t>Costruzione Jacobiano</a:t>
            </a:r>
          </a:p>
        </p:txBody>
      </p:sp>
      <p:sp>
        <p:nvSpPr>
          <p:cNvPr id="3" name="Segnaposto contenuto 2">
            <a:extLst>
              <a:ext uri="{FF2B5EF4-FFF2-40B4-BE49-F238E27FC236}">
                <a16:creationId xmlns:a16="http://schemas.microsoft.com/office/drawing/2014/main" id="{D6C88A07-D1DC-4A1E-BE91-1F77CF6FEDBA}"/>
              </a:ext>
            </a:extLst>
          </p:cNvPr>
          <p:cNvSpPr>
            <a:spLocks noGrp="1"/>
          </p:cNvSpPr>
          <p:nvPr>
            <p:ph idx="1"/>
          </p:nvPr>
        </p:nvSpPr>
        <p:spPr>
          <a:xfrm>
            <a:off x="838200" y="1424797"/>
            <a:ext cx="10515600" cy="601486"/>
          </a:xfrm>
        </p:spPr>
        <p:txBody>
          <a:bodyPr/>
          <a:lstStyle/>
          <a:p>
            <a:pPr marL="0" indent="0" algn="ctr">
              <a:buNone/>
            </a:pPr>
            <a:r>
              <a:rPr lang="it-IT" dirty="0"/>
              <a:t>Jacobiano Geometrico per parametrizzazione con DH</a:t>
            </a:r>
          </a:p>
        </p:txBody>
      </p:sp>
      <p:pic>
        <p:nvPicPr>
          <p:cNvPr id="4" name="Immagine 3">
            <a:extLst>
              <a:ext uri="{FF2B5EF4-FFF2-40B4-BE49-F238E27FC236}">
                <a16:creationId xmlns:a16="http://schemas.microsoft.com/office/drawing/2014/main" id="{755239C7-083D-48AF-82F5-BFA27BBF2338}"/>
              </a:ext>
            </a:extLst>
          </p:cNvPr>
          <p:cNvPicPr>
            <a:picLocks noChangeAspect="1"/>
          </p:cNvPicPr>
          <p:nvPr/>
        </p:nvPicPr>
        <p:blipFill>
          <a:blip r:embed="rId3"/>
          <a:stretch>
            <a:fillRect/>
          </a:stretch>
        </p:blipFill>
        <p:spPr>
          <a:xfrm>
            <a:off x="1315155" y="3371369"/>
            <a:ext cx="9561689" cy="1006493"/>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A20E9930-F3B5-44AE-9AFC-940B5AD4C08E}"/>
                  </a:ext>
                </a:extLst>
              </p:cNvPr>
              <p:cNvSpPr txBox="1"/>
              <p:nvPr/>
            </p:nvSpPr>
            <p:spPr>
              <a:xfrm>
                <a:off x="962377" y="2481514"/>
                <a:ext cx="3959578" cy="646331"/>
              </a:xfrm>
              <a:prstGeom prst="rect">
                <a:avLst/>
              </a:prstGeom>
              <a:noFill/>
            </p:spPr>
            <p:txBody>
              <a:bodyPr wrap="square" rtlCol="0">
                <a:spAutoFit/>
              </a:bodyPr>
              <a:lstStyle/>
              <a:p>
                <a:pPr lvl="0" algn="r">
                  <a:defRPr/>
                </a:pPr>
                <a:r>
                  <a:rPr lang="it-IT" dirty="0">
                    <a:sym typeface="Wingdings" panose="05000000000000000000" pitchFamily="2" charset="2"/>
                  </a:rPr>
                  <a:t>Tabella DH [</a:t>
                </a:r>
                <a:r>
                  <a:rPr lang="it-IT" dirty="0" err="1">
                    <a:sym typeface="Wingdings" panose="05000000000000000000" pitchFamily="2" charset="2"/>
                  </a:rPr>
                  <a:t>DHtable</a:t>
                </a:r>
                <a:r>
                  <a:rPr lang="it-IT" dirty="0">
                    <a:sym typeface="Wingdings" panose="05000000000000000000" pitchFamily="2" charset="2"/>
                  </a:rPr>
                  <a:t>] </a:t>
                </a:r>
              </a:p>
              <a:p>
                <a:pPr lvl="0" algn="r">
                  <a:defRPr/>
                </a:pPr>
                <a:r>
                  <a:rPr lang="it-IT" dirty="0">
                    <a:sym typeface="Wingdings" panose="05000000000000000000" pitchFamily="2" charset="2"/>
                  </a:rPr>
                  <a:t>Rototraslazione da </a:t>
                </a:r>
                <a14:m>
                  <m:oMath xmlns:m="http://schemas.openxmlformats.org/officeDocument/2006/math">
                    <m:d>
                      <m:dPr>
                        <m:begChr m:val="{"/>
                        <m:endChr m:val="}"/>
                        <m:ctrlPr>
                          <a:rPr lang="it-IT" i="1" dirty="0">
                            <a:latin typeface="Cambria Math" panose="02040503050406030204" pitchFamily="18" charset="0"/>
                          </a:rPr>
                        </m:ctrlPr>
                      </m:dPr>
                      <m:e>
                        <m:r>
                          <a:rPr lang="it-IT" i="1" dirty="0">
                            <a:latin typeface="Cambria Math" panose="02040503050406030204" pitchFamily="18" charset="0"/>
                          </a:rPr>
                          <m:t>𝑆</m:t>
                        </m:r>
                        <m:r>
                          <a:rPr lang="it-IT" b="0" i="1" dirty="0" smtClean="0">
                            <a:latin typeface="Cambria Math" panose="02040503050406030204" pitchFamily="18" charset="0"/>
                          </a:rPr>
                          <m:t>𝑔</m:t>
                        </m:r>
                      </m:e>
                    </m:d>
                  </m:oMath>
                </a14:m>
                <a:r>
                  <a:rPr lang="it-IT" dirty="0"/>
                  <a:t> a </a:t>
                </a:r>
                <a14:m>
                  <m:oMath xmlns:m="http://schemas.openxmlformats.org/officeDocument/2006/math">
                    <m:d>
                      <m:dPr>
                        <m:begChr m:val="{"/>
                        <m:endChr m:val="}"/>
                        <m:ctrlPr>
                          <a:rPr lang="it-IT" i="1" dirty="0">
                            <a:latin typeface="Cambria Math" panose="02040503050406030204" pitchFamily="18" charset="0"/>
                          </a:rPr>
                        </m:ctrlPr>
                      </m:dPr>
                      <m:e>
                        <m:r>
                          <a:rPr lang="it-IT" i="1" dirty="0">
                            <a:latin typeface="Cambria Math" panose="02040503050406030204" pitchFamily="18" charset="0"/>
                          </a:rPr>
                          <m:t>𝑆</m:t>
                        </m:r>
                        <m:r>
                          <a:rPr lang="it-IT" i="1" dirty="0">
                            <a:latin typeface="Cambria Math" panose="02040503050406030204" pitchFamily="18" charset="0"/>
                          </a:rPr>
                          <m:t>0</m:t>
                        </m:r>
                      </m:e>
                    </m:d>
                  </m:oMath>
                </a14:m>
                <a:r>
                  <a:rPr lang="it-IT" dirty="0"/>
                  <a:t> [</a:t>
                </a:r>
                <a14:m>
                  <m:oMath xmlns:m="http://schemas.openxmlformats.org/officeDocument/2006/math">
                    <m:r>
                      <a:rPr lang="it-IT" i="1" dirty="0">
                        <a:latin typeface="Cambria Math" panose="02040503050406030204" pitchFamily="18" charset="0"/>
                      </a:rPr>
                      <m:t>𝑇</m:t>
                    </m:r>
                    <m:r>
                      <a:rPr lang="it-IT" b="0" i="1" dirty="0" smtClean="0">
                        <a:latin typeface="Cambria Math" panose="02040503050406030204" pitchFamily="18" charset="0"/>
                      </a:rPr>
                      <m:t>𝑔</m:t>
                    </m:r>
                    <m:r>
                      <a:rPr lang="it-IT" i="1" dirty="0">
                        <a:latin typeface="Cambria Math" panose="02040503050406030204" pitchFamily="18" charset="0"/>
                      </a:rPr>
                      <m:t>0</m:t>
                    </m:r>
                    <m:r>
                      <a:rPr lang="it-IT" b="0" i="1" dirty="0" smtClean="0">
                        <a:latin typeface="Cambria Math" panose="02040503050406030204" pitchFamily="18" charset="0"/>
                      </a:rPr>
                      <m:t>]</m:t>
                    </m:r>
                  </m:oMath>
                </a14:m>
                <a:r>
                  <a:rPr lang="it-IT" dirty="0"/>
                  <a:t> </a:t>
                </a:r>
                <a:r>
                  <a:rPr lang="it-IT" dirty="0">
                    <a:sym typeface="Wingdings" panose="05000000000000000000" pitchFamily="2" charset="2"/>
                  </a:rPr>
                  <a:t></a:t>
                </a:r>
                <a:r>
                  <a:rPr lang="it-IT" dirty="0"/>
                  <a:t> </a:t>
                </a:r>
              </a:p>
            </p:txBody>
          </p:sp>
        </mc:Choice>
        <mc:Fallback xmlns="">
          <p:sp>
            <p:nvSpPr>
              <p:cNvPr id="6" name="CasellaDiTesto 5">
                <a:extLst>
                  <a:ext uri="{FF2B5EF4-FFF2-40B4-BE49-F238E27FC236}">
                    <a16:creationId xmlns:a16="http://schemas.microsoft.com/office/drawing/2014/main" id="{A20E9930-F3B5-44AE-9AFC-940B5AD4C08E}"/>
                  </a:ext>
                </a:extLst>
              </p:cNvPr>
              <p:cNvSpPr txBox="1">
                <a:spLocks noRot="1" noChangeAspect="1" noMove="1" noResize="1" noEditPoints="1" noAdjustHandles="1" noChangeArrowheads="1" noChangeShapeType="1" noTextEdit="1"/>
              </p:cNvSpPr>
              <p:nvPr/>
            </p:nvSpPr>
            <p:spPr>
              <a:xfrm>
                <a:off x="962377" y="2481514"/>
                <a:ext cx="3959578" cy="646331"/>
              </a:xfrm>
              <a:prstGeom prst="rect">
                <a:avLst/>
              </a:prstGeom>
              <a:blipFill>
                <a:blip r:embed="rId4"/>
                <a:stretch>
                  <a:fillRect l="-462" t="-5660" r="-1387" b="-14151"/>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650DD3FE-BD2D-4AF9-A209-14451351D91C}"/>
              </a:ext>
            </a:extLst>
          </p:cNvPr>
          <p:cNvSpPr txBox="1"/>
          <p:nvPr/>
        </p:nvSpPr>
        <p:spPr>
          <a:xfrm>
            <a:off x="1315155" y="1995560"/>
            <a:ext cx="9561689" cy="523220"/>
          </a:xfrm>
          <a:prstGeom prst="rect">
            <a:avLst/>
          </a:prstGeom>
          <a:noFill/>
        </p:spPr>
        <p:txBody>
          <a:bodyPr wrap="square" rtlCol="0">
            <a:spAutoFit/>
          </a:bodyPr>
          <a:lstStyle/>
          <a:p>
            <a:pPr lvl="0" algn="ctr">
              <a:defRPr/>
            </a:pPr>
            <a:r>
              <a:rPr lang="it-IT" sz="2800" dirty="0" err="1">
                <a:solidFill>
                  <a:schemeClr val="accent6">
                    <a:lumMod val="75000"/>
                  </a:schemeClr>
                </a:solidFill>
              </a:rPr>
              <a:t>DHJacobBase</a:t>
            </a:r>
            <a:endParaRPr lang="it-IT" sz="2000" dirty="0">
              <a:solidFill>
                <a:schemeClr val="accent6">
                  <a:lumMod val="75000"/>
                </a:schemeClr>
              </a:solidFill>
            </a:endParaRPr>
          </a:p>
        </p:txBody>
      </p:sp>
      <p:sp>
        <p:nvSpPr>
          <p:cNvPr id="8" name="CasellaDiTesto 7">
            <a:extLst>
              <a:ext uri="{FF2B5EF4-FFF2-40B4-BE49-F238E27FC236}">
                <a16:creationId xmlns:a16="http://schemas.microsoft.com/office/drawing/2014/main" id="{E8162AA3-BBE6-490B-868D-17B2B6221114}"/>
              </a:ext>
            </a:extLst>
          </p:cNvPr>
          <p:cNvSpPr txBox="1"/>
          <p:nvPr/>
        </p:nvSpPr>
        <p:spPr>
          <a:xfrm>
            <a:off x="7270047" y="2623971"/>
            <a:ext cx="3482623" cy="369332"/>
          </a:xfrm>
          <a:prstGeom prst="rect">
            <a:avLst/>
          </a:prstGeom>
          <a:noFill/>
        </p:spPr>
        <p:txBody>
          <a:bodyPr wrap="square" rtlCol="0">
            <a:spAutoFit/>
          </a:bodyPr>
          <a:lstStyle/>
          <a:p>
            <a:pPr marL="285750" lvl="0" indent="-285750">
              <a:buFont typeface="Wingdings" panose="05000000000000000000" pitchFamily="2" charset="2"/>
              <a:buChar char="à"/>
              <a:defRPr/>
            </a:pPr>
            <a:r>
              <a:rPr lang="it-IT" dirty="0">
                <a:sym typeface="Wingdings" panose="05000000000000000000" pitchFamily="2" charset="2"/>
              </a:rPr>
              <a:t>Jacobiano geometrico per DH</a:t>
            </a:r>
          </a:p>
        </p:txBody>
      </p:sp>
      <p:cxnSp>
        <p:nvCxnSpPr>
          <p:cNvPr id="9" name="Connettore 2 8">
            <a:extLst>
              <a:ext uri="{FF2B5EF4-FFF2-40B4-BE49-F238E27FC236}">
                <a16:creationId xmlns:a16="http://schemas.microsoft.com/office/drawing/2014/main" id="{0C7D002F-4679-4C18-9874-E54C259F2E35}"/>
              </a:ext>
            </a:extLst>
          </p:cNvPr>
          <p:cNvCxnSpPr>
            <a:cxnSpLocks/>
          </p:cNvCxnSpPr>
          <p:nvPr/>
        </p:nvCxnSpPr>
        <p:spPr>
          <a:xfrm>
            <a:off x="6096000" y="4447822"/>
            <a:ext cx="0" cy="41768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ttangolo 11">
                <a:extLst>
                  <a:ext uri="{FF2B5EF4-FFF2-40B4-BE49-F238E27FC236}">
                    <a16:creationId xmlns:a16="http://schemas.microsoft.com/office/drawing/2014/main" id="{5F13534A-C585-4D7D-86E6-67CAD8A81782}"/>
                  </a:ext>
                </a:extLst>
              </p:cNvPr>
              <p:cNvSpPr/>
              <p:nvPr/>
            </p:nvSpPr>
            <p:spPr>
              <a:xfrm>
                <a:off x="4931477" y="4865511"/>
                <a:ext cx="6838602"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it-IT" sz="2400" i="1" smtClean="0">
                              <a:latin typeface="Cambria Math" panose="02040503050406030204" pitchFamily="18" charset="0"/>
                            </a:rPr>
                          </m:ctrlPr>
                        </m:accPr>
                        <m:e>
                          <m:r>
                            <a:rPr lang="it-IT" sz="2400" b="0" i="1" smtClean="0">
                              <a:latin typeface="Cambria Math" panose="02040503050406030204" pitchFamily="18" charset="0"/>
                            </a:rPr>
                            <m:t>𝑞</m:t>
                          </m:r>
                        </m:e>
                      </m:acc>
                      <m:r>
                        <a:rPr lang="it-IT" sz="2400" b="0" i="1" smtClean="0">
                          <a:latin typeface="Cambria Math" panose="02040503050406030204" pitchFamily="18" charset="0"/>
                        </a:rPr>
                        <m:t>= </m:t>
                      </m:r>
                      <m:sSup>
                        <m:sSupPr>
                          <m:ctrlPr>
                            <a:rPr lang="it-IT" sz="2400" b="0" i="1" smtClean="0">
                              <a:latin typeface="Cambria Math" panose="02040503050406030204" pitchFamily="18" charset="0"/>
                            </a:rPr>
                          </m:ctrlPr>
                        </m:sSupPr>
                        <m:e>
                          <m:r>
                            <a:rPr lang="it-IT" sz="2400" b="0" i="1" smtClean="0">
                              <a:latin typeface="Cambria Math" panose="02040503050406030204" pitchFamily="18" charset="0"/>
                            </a:rPr>
                            <m:t>𝐽𝑤</m:t>
                          </m:r>
                        </m:e>
                        <m:sup>
                          <m:r>
                            <a:rPr lang="it-IT" sz="2400" b="0" i="1" smtClean="0">
                              <a:latin typeface="Cambria Math" panose="02040503050406030204" pitchFamily="18" charset="0"/>
                            </a:rPr>
                            <m:t>𝑅</m:t>
                          </m:r>
                        </m:sup>
                      </m:sSup>
                      <m:r>
                        <a:rPr lang="it-IT" sz="2400" b="0" i="1" smtClean="0">
                          <a:latin typeface="Cambria Math" panose="02040503050406030204" pitchFamily="18" charset="0"/>
                        </a:rPr>
                        <m:t> </m:t>
                      </m:r>
                      <m:d>
                        <m:dPr>
                          <m:ctrlPr>
                            <a:rPr lang="it-IT" sz="2400" b="0" i="1" smtClean="0">
                              <a:latin typeface="Cambria Math" panose="02040503050406030204" pitchFamily="18" charset="0"/>
                            </a:rPr>
                          </m:ctrlPr>
                        </m:dPr>
                        <m:e>
                          <m:f>
                            <m:fPr>
                              <m:type m:val="noBa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𝑣</m:t>
                                  </m:r>
                                </m:e>
                                <m:sub>
                                  <m:r>
                                    <a:rPr lang="it-IT" sz="2400" b="0" i="1" smtClean="0">
                                      <a:latin typeface="Cambria Math" panose="02040503050406030204" pitchFamily="18" charset="0"/>
                                    </a:rPr>
                                    <m:t>𝑑𝑒𝑠</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𝐾</m:t>
                                  </m:r>
                                </m:e>
                                <m:sub>
                                  <m:r>
                                    <a:rPr lang="it-IT" sz="2400" b="0" i="1" smtClean="0">
                                      <a:latin typeface="Cambria Math" panose="02040503050406030204" pitchFamily="18" charset="0"/>
                                    </a:rPr>
                                    <m:t>𝑝</m:t>
                                  </m:r>
                                </m:sub>
                              </m:sSub>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𝑒</m:t>
                                  </m:r>
                                </m:e>
                                <m:sub>
                                  <m:r>
                                    <a:rPr lang="it-IT" sz="2400" b="0" i="1" smtClean="0">
                                      <a:latin typeface="Cambria Math" panose="02040503050406030204" pitchFamily="18" charset="0"/>
                                    </a:rPr>
                                    <m:t>𝑝</m:t>
                                  </m:r>
                                </m:sub>
                              </m:sSub>
                            </m:num>
                            <m:den>
                              <m:sSub>
                                <m:sSubPr>
                                  <m:ctrlPr>
                                    <a:rPr lang="it-IT" sz="2400" b="0" i="1" smtClean="0">
                                      <a:latin typeface="Cambria Math" panose="02040503050406030204" pitchFamily="18" charset="0"/>
                                    </a:rPr>
                                  </m:ctrlPr>
                                </m:sSubPr>
                                <m:e>
                                  <m:r>
                                    <a:rPr lang="it-IT" sz="2400" i="1">
                                      <a:latin typeface="Cambria Math" panose="02040503050406030204" pitchFamily="18" charset="0"/>
                                    </a:rPr>
                                    <m:t>𝑤</m:t>
                                  </m:r>
                                </m:e>
                                <m:sub>
                                  <m:r>
                                    <a:rPr lang="it-IT" sz="2400" i="1">
                                      <a:latin typeface="Cambria Math" panose="02040503050406030204" pitchFamily="18" charset="0"/>
                                    </a:rPr>
                                    <m:t>𝑑𝑒𝑠</m:t>
                                  </m:r>
                                </m:sub>
                              </m:sSub>
                              <m:r>
                                <a:rPr lang="it-IT" sz="2400" b="0" i="1" smtClean="0">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𝐾</m:t>
                                  </m:r>
                                </m:e>
                                <m:sub>
                                  <m:r>
                                    <a:rPr lang="it-IT" sz="2400" b="0" i="1" smtClean="0">
                                      <a:latin typeface="Cambria Math" panose="02040503050406030204" pitchFamily="18" charset="0"/>
                                    </a:rPr>
                                    <m:t>𝑜</m:t>
                                  </m:r>
                                </m:sub>
                              </m:sSub>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i="1">
                                      <a:latin typeface="Cambria Math" panose="02040503050406030204" pitchFamily="18" charset="0"/>
                                    </a:rPr>
                                    <m:t>𝑒</m:t>
                                  </m:r>
                                </m:e>
                                <m:sub>
                                  <m:r>
                                    <a:rPr lang="it-IT" sz="2400" b="0" i="1" smtClean="0">
                                      <a:latin typeface="Cambria Math" panose="02040503050406030204" pitchFamily="18" charset="0"/>
                                    </a:rPr>
                                    <m:t>𝑜</m:t>
                                  </m:r>
                                </m:sub>
                              </m:sSub>
                            </m:den>
                          </m:f>
                        </m:e>
                      </m:d>
                      <m:r>
                        <a:rPr lang="it-IT" sz="2400" b="0" i="1" smtClean="0">
                          <a:latin typeface="Cambria Math" panose="02040503050406030204" pitchFamily="18" charset="0"/>
                        </a:rPr>
                        <m:t> +</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𝐼</m:t>
                          </m:r>
                          <m:r>
                            <a:rPr lang="it-IT" sz="2400" b="0" i="1" smtClean="0">
                              <a:latin typeface="Cambria Math" panose="02040503050406030204" pitchFamily="18" charset="0"/>
                            </a:rPr>
                            <m:t> −</m:t>
                          </m:r>
                          <m:sSup>
                            <m:sSupPr>
                              <m:ctrlPr>
                                <a:rPr lang="it-IT" sz="2400" i="1">
                                  <a:latin typeface="Cambria Math" panose="02040503050406030204" pitchFamily="18" charset="0"/>
                                </a:rPr>
                              </m:ctrlPr>
                            </m:sSupPr>
                            <m:e>
                              <m:r>
                                <a:rPr lang="it-IT" sz="2400" i="1">
                                  <a:latin typeface="Cambria Math" panose="02040503050406030204" pitchFamily="18" charset="0"/>
                                </a:rPr>
                                <m:t>𝐽𝑤</m:t>
                              </m:r>
                            </m:e>
                            <m:sup>
                              <m:r>
                                <a:rPr lang="it-IT" sz="2400" i="1">
                                  <a:latin typeface="Cambria Math" panose="02040503050406030204" pitchFamily="18" charset="0"/>
                                </a:rPr>
                                <m:t>𝑅</m:t>
                              </m:r>
                            </m:sup>
                          </m:sSup>
                          <m:r>
                            <a:rPr lang="it-IT" sz="2400" b="0" i="1" smtClean="0">
                              <a:latin typeface="Cambria Math" panose="02040503050406030204" pitchFamily="18" charset="0"/>
                            </a:rPr>
                            <m:t> </m:t>
                          </m:r>
                          <m:r>
                            <a:rPr lang="it-IT" sz="2400" b="0" i="1" smtClean="0">
                              <a:latin typeface="Cambria Math" panose="02040503050406030204" pitchFamily="18" charset="0"/>
                            </a:rPr>
                            <m:t>𝐽𝑤</m:t>
                          </m:r>
                        </m:e>
                      </m:d>
                      <m:r>
                        <m:rPr>
                          <m:sty m:val="p"/>
                        </m:rP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𝑞</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𝐻</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𝑞</m:t>
                      </m:r>
                      <m:r>
                        <a:rPr lang="it-IT" sz="2400" b="0" i="1" smtClean="0">
                          <a:latin typeface="Cambria Math" panose="02040503050406030204" pitchFamily="18" charset="0"/>
                          <a:ea typeface="Cambria Math" panose="02040503050406030204" pitchFamily="18" charset="0"/>
                        </a:rPr>
                        <m:t>)</m:t>
                      </m:r>
                    </m:oMath>
                  </m:oMathPara>
                </a14:m>
                <a:endParaRPr lang="it-IT" sz="2400" dirty="0"/>
              </a:p>
            </p:txBody>
          </p:sp>
        </mc:Choice>
        <mc:Fallback xmlns="">
          <p:sp>
            <p:nvSpPr>
              <p:cNvPr id="12" name="Rettangolo 11">
                <a:extLst>
                  <a:ext uri="{FF2B5EF4-FFF2-40B4-BE49-F238E27FC236}">
                    <a16:creationId xmlns:a16="http://schemas.microsoft.com/office/drawing/2014/main" id="{5F13534A-C585-4D7D-86E6-67CAD8A81782}"/>
                  </a:ext>
                </a:extLst>
              </p:cNvPr>
              <p:cNvSpPr>
                <a:spLocks noRot="1" noChangeAspect="1" noMove="1" noResize="1" noEditPoints="1" noAdjustHandles="1" noChangeArrowheads="1" noChangeShapeType="1" noTextEdit="1"/>
              </p:cNvSpPr>
              <p:nvPr/>
            </p:nvSpPr>
            <p:spPr>
              <a:xfrm>
                <a:off x="4931477" y="4865511"/>
                <a:ext cx="6838602" cy="922176"/>
              </a:xfrm>
              <a:prstGeom prst="rect">
                <a:avLst/>
              </a:prstGeom>
              <a:blipFill>
                <a:blip r:embed="rId5"/>
                <a:stretch>
                  <a:fillRect/>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83EFE7DD-DE52-48AA-8338-771AAB030F08}"/>
              </a:ext>
            </a:extLst>
          </p:cNvPr>
          <p:cNvSpPr txBox="1"/>
          <p:nvPr/>
        </p:nvSpPr>
        <p:spPr>
          <a:xfrm>
            <a:off x="1315155" y="5138431"/>
            <a:ext cx="3087512" cy="523220"/>
          </a:xfrm>
          <a:prstGeom prst="rect">
            <a:avLst/>
          </a:prstGeom>
          <a:noFill/>
        </p:spPr>
        <p:txBody>
          <a:bodyPr wrap="square" rtlCol="0">
            <a:spAutoFit/>
          </a:bodyPr>
          <a:lstStyle/>
          <a:p>
            <a:pPr lvl="0" algn="ctr">
              <a:defRPr/>
            </a:pPr>
            <a:r>
              <a:rPr lang="it-IT" sz="2800" dirty="0">
                <a:solidFill>
                  <a:schemeClr val="accent6">
                    <a:lumMod val="75000"/>
                  </a:schemeClr>
                </a:solidFill>
              </a:rPr>
              <a:t>…Per la CLIK…</a:t>
            </a:r>
            <a:endParaRPr lang="it-IT" sz="2000" dirty="0">
              <a:solidFill>
                <a:schemeClr val="accent6">
                  <a:lumMod val="75000"/>
                </a:schemeClr>
              </a:solidFill>
            </a:endParaRPr>
          </a:p>
        </p:txBody>
      </p:sp>
      <p:grpSp>
        <p:nvGrpSpPr>
          <p:cNvPr id="16" name="Gruppo 15">
            <a:extLst>
              <a:ext uri="{FF2B5EF4-FFF2-40B4-BE49-F238E27FC236}">
                <a16:creationId xmlns:a16="http://schemas.microsoft.com/office/drawing/2014/main" id="{62EBD6A6-36FF-433B-BF46-D4769119D3DD}"/>
              </a:ext>
            </a:extLst>
          </p:cNvPr>
          <p:cNvGrpSpPr/>
          <p:nvPr/>
        </p:nvGrpSpPr>
        <p:grpSpPr>
          <a:xfrm>
            <a:off x="6246311" y="4818402"/>
            <a:ext cx="1176767" cy="1325399"/>
            <a:chOff x="2251983" y="2628191"/>
            <a:chExt cx="1176767" cy="1325399"/>
          </a:xfrm>
        </p:grpSpPr>
        <p:sp>
          <p:nvSpPr>
            <p:cNvPr id="17" name="Ovale 16">
              <a:extLst>
                <a:ext uri="{FF2B5EF4-FFF2-40B4-BE49-F238E27FC236}">
                  <a16:creationId xmlns:a16="http://schemas.microsoft.com/office/drawing/2014/main" id="{DFB9602D-8A1B-4AA2-8FB4-76A0774CE265}"/>
                </a:ext>
              </a:extLst>
            </p:cNvPr>
            <p:cNvSpPr/>
            <p:nvPr/>
          </p:nvSpPr>
          <p:spPr>
            <a:xfrm>
              <a:off x="2251983" y="2628191"/>
              <a:ext cx="1061356" cy="1061356"/>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2 17">
              <a:extLst>
                <a:ext uri="{FF2B5EF4-FFF2-40B4-BE49-F238E27FC236}">
                  <a16:creationId xmlns:a16="http://schemas.microsoft.com/office/drawing/2014/main" id="{04B4DC70-D8D9-4A30-A6C5-EA736836A983}"/>
                </a:ext>
              </a:extLst>
            </p:cNvPr>
            <p:cNvCxnSpPr>
              <a:cxnSpLocks/>
              <a:stCxn id="17" idx="5"/>
            </p:cNvCxnSpPr>
            <p:nvPr/>
          </p:nvCxnSpPr>
          <p:spPr>
            <a:xfrm>
              <a:off x="3157907" y="3534115"/>
              <a:ext cx="270843" cy="4194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uppo 20">
            <a:extLst>
              <a:ext uri="{FF2B5EF4-FFF2-40B4-BE49-F238E27FC236}">
                <a16:creationId xmlns:a16="http://schemas.microsoft.com/office/drawing/2014/main" id="{F21A4E42-3441-4B44-917F-89AFE9B8D064}"/>
              </a:ext>
            </a:extLst>
          </p:cNvPr>
          <p:cNvGrpSpPr/>
          <p:nvPr/>
        </p:nvGrpSpPr>
        <p:grpSpPr>
          <a:xfrm>
            <a:off x="7505072" y="4818402"/>
            <a:ext cx="1176767" cy="1325399"/>
            <a:chOff x="2136572" y="2628191"/>
            <a:chExt cx="1176767" cy="1325399"/>
          </a:xfrm>
        </p:grpSpPr>
        <p:sp>
          <p:nvSpPr>
            <p:cNvPr id="22" name="Ovale 21">
              <a:extLst>
                <a:ext uri="{FF2B5EF4-FFF2-40B4-BE49-F238E27FC236}">
                  <a16:creationId xmlns:a16="http://schemas.microsoft.com/office/drawing/2014/main" id="{6E41F8AF-B632-4B7D-9872-E292EF0DDD1A}"/>
                </a:ext>
              </a:extLst>
            </p:cNvPr>
            <p:cNvSpPr/>
            <p:nvPr/>
          </p:nvSpPr>
          <p:spPr>
            <a:xfrm>
              <a:off x="2251983" y="2628191"/>
              <a:ext cx="1061356" cy="1061356"/>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3" name="Connettore 2 22">
              <a:extLst>
                <a:ext uri="{FF2B5EF4-FFF2-40B4-BE49-F238E27FC236}">
                  <a16:creationId xmlns:a16="http://schemas.microsoft.com/office/drawing/2014/main" id="{193EADAB-FAF8-4BBF-8093-0E29D61526C2}"/>
                </a:ext>
              </a:extLst>
            </p:cNvPr>
            <p:cNvCxnSpPr>
              <a:cxnSpLocks/>
              <a:stCxn id="22" idx="3"/>
            </p:cNvCxnSpPr>
            <p:nvPr/>
          </p:nvCxnSpPr>
          <p:spPr>
            <a:xfrm flipH="1">
              <a:off x="2136572" y="3534115"/>
              <a:ext cx="270843" cy="4194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CasellaDiTesto 26">
            <a:extLst>
              <a:ext uri="{FF2B5EF4-FFF2-40B4-BE49-F238E27FC236}">
                <a16:creationId xmlns:a16="http://schemas.microsoft.com/office/drawing/2014/main" id="{A1249545-CC84-42C1-895E-D48DB4E8F583}"/>
              </a:ext>
            </a:extLst>
          </p:cNvPr>
          <p:cNvSpPr txBox="1"/>
          <p:nvPr/>
        </p:nvSpPr>
        <p:spPr>
          <a:xfrm>
            <a:off x="5779539" y="6123282"/>
            <a:ext cx="3287077" cy="523220"/>
          </a:xfrm>
          <a:prstGeom prst="rect">
            <a:avLst/>
          </a:prstGeom>
          <a:noFill/>
        </p:spPr>
        <p:txBody>
          <a:bodyPr wrap="square" rtlCol="0">
            <a:spAutoFit/>
          </a:bodyPr>
          <a:lstStyle/>
          <a:p>
            <a:pPr lvl="0" algn="ctr">
              <a:defRPr/>
            </a:pPr>
            <a:r>
              <a:rPr lang="it-IT" sz="2800" dirty="0">
                <a:solidFill>
                  <a:schemeClr val="accent6">
                    <a:lumMod val="75000"/>
                  </a:schemeClr>
                </a:solidFill>
              </a:rPr>
              <a:t>Traiettoria desiderata</a:t>
            </a:r>
            <a:endParaRPr lang="it-IT" sz="2000" dirty="0">
              <a:solidFill>
                <a:schemeClr val="accent6">
                  <a:lumMod val="75000"/>
                </a:schemeClr>
              </a:solidFill>
            </a:endParaRPr>
          </a:p>
        </p:txBody>
      </p:sp>
    </p:spTree>
    <p:extLst>
      <p:ext uri="{BB962C8B-B14F-4D97-AF65-F5344CB8AC3E}">
        <p14:creationId xmlns:p14="http://schemas.microsoft.com/office/powerpoint/2010/main" val="172653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26 3.33333E-6 L 0 0.07546 " pathEditMode="relative" rAng="0" ptsTypes="AA">
                                      <p:cBhvr>
                                        <p:cTn id="6" dur="2000" fill="hold"/>
                                        <p:tgtEl>
                                          <p:spTgt spid="7"/>
                                        </p:tgtEl>
                                        <p:attrNameLst>
                                          <p:attrName>ppt_x</p:attrName>
                                          <p:attrName>ppt_y</p:attrName>
                                        </p:attrNameLst>
                                      </p:cBhvr>
                                      <p:rCtr x="13" y="377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2" grpId="0"/>
      <p:bldP spid="13" grpId="0"/>
      <p:bldP spid="27"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9340</TotalTime>
  <Words>4752</Words>
  <Application>Microsoft Office PowerPoint</Application>
  <PresentationFormat>Widescreen</PresentationFormat>
  <Paragraphs>379</Paragraphs>
  <Slides>27</Slides>
  <Notes>23</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Cambria Math</vt:lpstr>
      <vt:lpstr>Wingdings</vt:lpstr>
      <vt:lpstr>Tema di Office</vt:lpstr>
      <vt:lpstr>Saluto militare con vincoli di ergonomia</vt:lpstr>
      <vt:lpstr>Strumenti: tuta sensorizzata</vt:lpstr>
      <vt:lpstr>Scopo</vt:lpstr>
      <vt:lpstr>Parametrizzazione braccio</vt:lpstr>
      <vt:lpstr>10R</vt:lpstr>
      <vt:lpstr>Tabelle Denavit-Hartenberg</vt:lpstr>
      <vt:lpstr>Posa End-Effector da DH</vt:lpstr>
      <vt:lpstr>Intercambiabilità</vt:lpstr>
      <vt:lpstr>Costruzione Jacobiano</vt:lpstr>
      <vt:lpstr>Traiettoria: Dataload</vt:lpstr>
      <vt:lpstr>Dataload soggetto</vt:lpstr>
      <vt:lpstr>Traiettoria: Costruzione</vt:lpstr>
      <vt:lpstr>Riorientazione posa iniziale</vt:lpstr>
      <vt:lpstr>Traiettoria</vt:lpstr>
      <vt:lpstr>10R… CLIK per manipolatori ridondanti</vt:lpstr>
      <vt:lpstr>Chi è g, il funzionale di costo</vt:lpstr>
      <vt:lpstr>Scelta (q0) ̇ e W</vt:lpstr>
      <vt:lpstr>Range fisiologici e scelta q ̅</vt:lpstr>
      <vt:lpstr>Sommario: CLIK</vt:lpstr>
      <vt:lpstr>Errori di posizione e orientazione</vt:lpstr>
      <vt:lpstr>Errori di posizione e orientazione</vt:lpstr>
      <vt:lpstr>SLERP - problemi</vt:lpstr>
      <vt:lpstr>Risultato</vt:lpstr>
      <vt:lpstr>Saluto militare con vincoli di ergonomia</vt:lpstr>
      <vt:lpstr>Premessa: chi è Ja</vt:lpstr>
      <vt:lpstr>Inversione OL vs CL</vt:lpstr>
      <vt:lpstr>Inversione della cinematica CL: CLIK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Alessia Biondi</dc:creator>
  <cp:lastModifiedBy>Francesco</cp:lastModifiedBy>
  <cp:revision>313</cp:revision>
  <dcterms:created xsi:type="dcterms:W3CDTF">2020-10-05T07:47:06Z</dcterms:created>
  <dcterms:modified xsi:type="dcterms:W3CDTF">2020-10-21T08:16:42Z</dcterms:modified>
</cp:coreProperties>
</file>